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313" r:id="rId3"/>
    <p:sldId id="300" r:id="rId4"/>
    <p:sldId id="325" r:id="rId5"/>
    <p:sldId id="262" r:id="rId6"/>
    <p:sldId id="263" r:id="rId7"/>
    <p:sldId id="324" r:id="rId8"/>
    <p:sldId id="273" r:id="rId9"/>
    <p:sldId id="269" r:id="rId10"/>
    <p:sldId id="270" r:id="rId11"/>
    <p:sldId id="266" r:id="rId12"/>
    <p:sldId id="267" r:id="rId13"/>
    <p:sldId id="274" r:id="rId14"/>
    <p:sldId id="275" r:id="rId15"/>
    <p:sldId id="314" r:id="rId16"/>
    <p:sldId id="315" r:id="rId17"/>
    <p:sldId id="316" r:id="rId18"/>
    <p:sldId id="317" r:id="rId19"/>
    <p:sldId id="309" r:id="rId20"/>
    <p:sldId id="328" r:id="rId21"/>
    <p:sldId id="276" r:id="rId22"/>
    <p:sldId id="284" r:id="rId23"/>
    <p:sldId id="321" r:id="rId24"/>
    <p:sldId id="326" r:id="rId25"/>
    <p:sldId id="327" r:id="rId26"/>
    <p:sldId id="329" r:id="rId27"/>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4660"/>
  </p:normalViewPr>
  <p:slideViewPr>
    <p:cSldViewPr>
      <p:cViewPr varScale="1">
        <p:scale>
          <a:sx n="42" d="100"/>
          <a:sy n="42" d="100"/>
        </p:scale>
        <p:origin x="73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4FED6BF3-1D5B-4B5E-BF37-4BBE2C67B8E5}" type="datetimeFigureOut">
              <a:rPr lang="en-US" smtClean="0"/>
              <a:t>12/9/2018</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53FA733C-FA4A-4BE0-950C-69F7AA1E53F9}" type="slidenum">
              <a:rPr lang="en-US" smtClean="0"/>
              <a:t>‹#›</a:t>
            </a:fld>
            <a:endParaRPr lang="en-US"/>
          </a:p>
        </p:txBody>
      </p:sp>
    </p:spTree>
    <p:extLst>
      <p:ext uri="{BB962C8B-B14F-4D97-AF65-F5344CB8AC3E}">
        <p14:creationId xmlns:p14="http://schemas.microsoft.com/office/powerpoint/2010/main" val="2339455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A733C-FA4A-4BE0-950C-69F7AA1E53F9}" type="slidenum">
              <a:rPr lang="en-US" smtClean="0"/>
              <a:t>1</a:t>
            </a:fld>
            <a:endParaRPr lang="en-US"/>
          </a:p>
        </p:txBody>
      </p:sp>
    </p:spTree>
    <p:extLst>
      <p:ext uri="{BB962C8B-B14F-4D97-AF65-F5344CB8AC3E}">
        <p14:creationId xmlns:p14="http://schemas.microsoft.com/office/powerpoint/2010/main" val="4216227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A733C-FA4A-4BE0-950C-69F7AA1E53F9}" type="slidenum">
              <a:rPr lang="en-US" smtClean="0"/>
              <a:t>11</a:t>
            </a:fld>
            <a:endParaRPr lang="en-US"/>
          </a:p>
        </p:txBody>
      </p:sp>
    </p:spTree>
    <p:extLst>
      <p:ext uri="{BB962C8B-B14F-4D97-AF65-F5344CB8AC3E}">
        <p14:creationId xmlns:p14="http://schemas.microsoft.com/office/powerpoint/2010/main" val="1382056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A733C-FA4A-4BE0-950C-69F7AA1E53F9}" type="slidenum">
              <a:rPr lang="en-US" smtClean="0"/>
              <a:t>12</a:t>
            </a:fld>
            <a:endParaRPr lang="en-US"/>
          </a:p>
        </p:txBody>
      </p:sp>
    </p:spTree>
    <p:extLst>
      <p:ext uri="{BB962C8B-B14F-4D97-AF65-F5344CB8AC3E}">
        <p14:creationId xmlns:p14="http://schemas.microsoft.com/office/powerpoint/2010/main" val="3333993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During the 1800's, the US government created an "Indian Territory" in Oklahoma and sent all the eastern Native American tribes to live there. Some tribes willingly agreed to this plan. Other tribes didn't want to go, and the American army forced them. The Cherokee tribe was one of the largest eastern tribes, and they didn't want to leave their homeland. The Cherokees were peaceful allies of the Americans, so they asked the Supreme Court for help. The judges decided the Cherokee Indians could stay in their homes. But the President</a:t>
            </a:r>
            <a:r>
              <a:rPr lang="en-US" baseline="0" dirty="0">
                <a:solidFill>
                  <a:schemeClr val="bg1"/>
                </a:solidFill>
              </a:rPr>
              <a:t> </a:t>
            </a:r>
            <a:r>
              <a:rPr lang="en-US" dirty="0">
                <a:solidFill>
                  <a:schemeClr val="bg1"/>
                </a:solidFill>
              </a:rPr>
              <a:t>sent the army to march the Cherokees to Oklahoma anyway. They weren't prepared for the journey, and it was winter time. Thousands of Cherokee Indians died on the Trail of Tears. Many Native Americans from other tribes died too. It was a terrible time in history. </a:t>
            </a:r>
            <a:r>
              <a:rPr lang="en-US" i="1" dirty="0">
                <a:solidFill>
                  <a:schemeClr val="bg1"/>
                </a:solidFill>
              </a:rPr>
              <a:t/>
            </a:r>
            <a:br>
              <a:rPr lang="en-US" i="1" dirty="0">
                <a:solidFill>
                  <a:schemeClr val="bg1"/>
                </a:solidFill>
              </a:rPr>
            </a:br>
            <a:endParaRPr lang="en-US" dirty="0"/>
          </a:p>
        </p:txBody>
      </p:sp>
      <p:sp>
        <p:nvSpPr>
          <p:cNvPr id="4" name="Slide Number Placeholder 3"/>
          <p:cNvSpPr>
            <a:spLocks noGrp="1"/>
          </p:cNvSpPr>
          <p:nvPr>
            <p:ph type="sldNum" sz="quarter" idx="10"/>
          </p:nvPr>
        </p:nvSpPr>
        <p:spPr/>
        <p:txBody>
          <a:bodyPr/>
          <a:lstStyle/>
          <a:p>
            <a:fld id="{53FA733C-FA4A-4BE0-950C-69F7AA1E53F9}" type="slidenum">
              <a:rPr lang="en-US" smtClean="0"/>
              <a:t>13</a:t>
            </a:fld>
            <a:endParaRPr lang="en-US"/>
          </a:p>
        </p:txBody>
      </p:sp>
    </p:spTree>
    <p:extLst>
      <p:ext uri="{BB962C8B-B14F-4D97-AF65-F5344CB8AC3E}">
        <p14:creationId xmlns:p14="http://schemas.microsoft.com/office/powerpoint/2010/main" val="4061847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A733C-FA4A-4BE0-950C-69F7AA1E53F9}" type="slidenum">
              <a:rPr lang="en-US" smtClean="0"/>
              <a:t>14</a:t>
            </a:fld>
            <a:endParaRPr lang="en-US"/>
          </a:p>
        </p:txBody>
      </p:sp>
    </p:spTree>
    <p:extLst>
      <p:ext uri="{BB962C8B-B14F-4D97-AF65-F5344CB8AC3E}">
        <p14:creationId xmlns:p14="http://schemas.microsoft.com/office/powerpoint/2010/main" val="1620668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A733C-FA4A-4BE0-950C-69F7AA1E53F9}" type="slidenum">
              <a:rPr lang="en-US" smtClean="0"/>
              <a:t>15</a:t>
            </a:fld>
            <a:endParaRPr lang="en-US"/>
          </a:p>
        </p:txBody>
      </p:sp>
    </p:spTree>
    <p:extLst>
      <p:ext uri="{BB962C8B-B14F-4D97-AF65-F5344CB8AC3E}">
        <p14:creationId xmlns:p14="http://schemas.microsoft.com/office/powerpoint/2010/main" val="1620668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A733C-FA4A-4BE0-950C-69F7AA1E53F9}" type="slidenum">
              <a:rPr lang="en-US" smtClean="0"/>
              <a:t>16</a:t>
            </a:fld>
            <a:endParaRPr lang="en-US"/>
          </a:p>
        </p:txBody>
      </p:sp>
    </p:spTree>
    <p:extLst>
      <p:ext uri="{BB962C8B-B14F-4D97-AF65-F5344CB8AC3E}">
        <p14:creationId xmlns:p14="http://schemas.microsoft.com/office/powerpoint/2010/main" val="1620668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A733C-FA4A-4BE0-950C-69F7AA1E53F9}" type="slidenum">
              <a:rPr lang="en-US" smtClean="0"/>
              <a:t>17</a:t>
            </a:fld>
            <a:endParaRPr lang="en-US"/>
          </a:p>
        </p:txBody>
      </p:sp>
    </p:spTree>
    <p:extLst>
      <p:ext uri="{BB962C8B-B14F-4D97-AF65-F5344CB8AC3E}">
        <p14:creationId xmlns:p14="http://schemas.microsoft.com/office/powerpoint/2010/main" val="1620668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A733C-FA4A-4BE0-950C-69F7AA1E53F9}" type="slidenum">
              <a:rPr lang="en-US" smtClean="0"/>
              <a:t>18</a:t>
            </a:fld>
            <a:endParaRPr lang="en-US"/>
          </a:p>
        </p:txBody>
      </p:sp>
    </p:spTree>
    <p:extLst>
      <p:ext uri="{BB962C8B-B14F-4D97-AF65-F5344CB8AC3E}">
        <p14:creationId xmlns:p14="http://schemas.microsoft.com/office/powerpoint/2010/main" val="1620668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Tribes that lived on fertile farmland often established permanent settlements. Others lived a Nomadic lifestyle. </a:t>
            </a:r>
            <a:endParaRPr lang="en-US" dirty="0"/>
          </a:p>
        </p:txBody>
      </p:sp>
      <p:sp>
        <p:nvSpPr>
          <p:cNvPr id="4" name="Slide Number Placeholder 3"/>
          <p:cNvSpPr>
            <a:spLocks noGrp="1"/>
          </p:cNvSpPr>
          <p:nvPr>
            <p:ph type="sldNum" sz="quarter" idx="10"/>
          </p:nvPr>
        </p:nvSpPr>
        <p:spPr/>
        <p:txBody>
          <a:bodyPr/>
          <a:lstStyle/>
          <a:p>
            <a:fld id="{53FA733C-FA4A-4BE0-950C-69F7AA1E53F9}" type="slidenum">
              <a:rPr lang="en-US" smtClean="0"/>
              <a:t>19</a:t>
            </a:fld>
            <a:endParaRPr lang="en-US"/>
          </a:p>
        </p:txBody>
      </p:sp>
    </p:spTree>
    <p:extLst>
      <p:ext uri="{BB962C8B-B14F-4D97-AF65-F5344CB8AC3E}">
        <p14:creationId xmlns:p14="http://schemas.microsoft.com/office/powerpoint/2010/main" val="200238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A733C-FA4A-4BE0-950C-69F7AA1E53F9}" type="slidenum">
              <a:rPr lang="en-US" smtClean="0"/>
              <a:t>21</a:t>
            </a:fld>
            <a:endParaRPr lang="en-US"/>
          </a:p>
        </p:txBody>
      </p:sp>
    </p:spTree>
    <p:extLst>
      <p:ext uri="{BB962C8B-B14F-4D97-AF65-F5344CB8AC3E}">
        <p14:creationId xmlns:p14="http://schemas.microsoft.com/office/powerpoint/2010/main" val="2460881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Cherokee did not live only in Tennessee.  They lived in different parts of the southeastern United States.  </a:t>
            </a:r>
            <a:endParaRPr lang="en-US" dirty="0"/>
          </a:p>
        </p:txBody>
      </p:sp>
      <p:sp>
        <p:nvSpPr>
          <p:cNvPr id="4" name="Slide Number Placeholder 3"/>
          <p:cNvSpPr>
            <a:spLocks noGrp="1"/>
          </p:cNvSpPr>
          <p:nvPr>
            <p:ph type="sldNum" sz="quarter" idx="10"/>
          </p:nvPr>
        </p:nvSpPr>
        <p:spPr/>
        <p:txBody>
          <a:bodyPr/>
          <a:lstStyle/>
          <a:p>
            <a:fld id="{53FA733C-FA4A-4BE0-950C-69F7AA1E53F9}" type="slidenum">
              <a:rPr lang="en-US" smtClean="0"/>
              <a:t>3</a:t>
            </a:fld>
            <a:endParaRPr lang="en-US"/>
          </a:p>
        </p:txBody>
      </p:sp>
    </p:spTree>
    <p:extLst>
      <p:ext uri="{BB962C8B-B14F-4D97-AF65-F5344CB8AC3E}">
        <p14:creationId xmlns:p14="http://schemas.microsoft.com/office/powerpoint/2010/main" val="200238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A733C-FA4A-4BE0-950C-69F7AA1E53F9}" type="slidenum">
              <a:rPr lang="en-US" smtClean="0"/>
              <a:t>22</a:t>
            </a:fld>
            <a:endParaRPr lang="en-US"/>
          </a:p>
        </p:txBody>
      </p:sp>
    </p:spTree>
    <p:extLst>
      <p:ext uri="{BB962C8B-B14F-4D97-AF65-F5344CB8AC3E}">
        <p14:creationId xmlns:p14="http://schemas.microsoft.com/office/powerpoint/2010/main" val="3678324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A733C-FA4A-4BE0-950C-69F7AA1E53F9}" type="slidenum">
              <a:rPr lang="en-US" smtClean="0"/>
              <a:t>23</a:t>
            </a:fld>
            <a:endParaRPr lang="en-US"/>
          </a:p>
        </p:txBody>
      </p:sp>
    </p:spTree>
    <p:extLst>
      <p:ext uri="{BB962C8B-B14F-4D97-AF65-F5344CB8AC3E}">
        <p14:creationId xmlns:p14="http://schemas.microsoft.com/office/powerpoint/2010/main" val="3678324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A733C-FA4A-4BE0-950C-69F7AA1E53F9}" type="slidenum">
              <a:rPr lang="en-US" smtClean="0"/>
              <a:t>24</a:t>
            </a:fld>
            <a:endParaRPr lang="en-US"/>
          </a:p>
        </p:txBody>
      </p:sp>
    </p:spTree>
    <p:extLst>
      <p:ext uri="{BB962C8B-B14F-4D97-AF65-F5344CB8AC3E}">
        <p14:creationId xmlns:p14="http://schemas.microsoft.com/office/powerpoint/2010/main" val="2044135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A733C-FA4A-4BE0-950C-69F7AA1E53F9}" type="slidenum">
              <a:rPr lang="en-US" smtClean="0"/>
              <a:t>25</a:t>
            </a:fld>
            <a:endParaRPr lang="en-US"/>
          </a:p>
        </p:txBody>
      </p:sp>
    </p:spTree>
    <p:extLst>
      <p:ext uri="{BB962C8B-B14F-4D97-AF65-F5344CB8AC3E}">
        <p14:creationId xmlns:p14="http://schemas.microsoft.com/office/powerpoint/2010/main" val="461625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A733C-FA4A-4BE0-950C-69F7AA1E53F9}" type="slidenum">
              <a:rPr lang="en-US" smtClean="0"/>
              <a:t>26</a:t>
            </a:fld>
            <a:endParaRPr lang="en-US"/>
          </a:p>
        </p:txBody>
      </p:sp>
    </p:spTree>
    <p:extLst>
      <p:ext uri="{BB962C8B-B14F-4D97-AF65-F5344CB8AC3E}">
        <p14:creationId xmlns:p14="http://schemas.microsoft.com/office/powerpoint/2010/main" val="380292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 final note – speak of Georgia’s first people as respectfully, sincerely, &amp; conscientiously as you would speak about your own ancestors. This website, http://www.native-languages.org/ymca.htm, originally written as a list of suggestions for a Native American theme-based community organization, has some very helpful hints for teaching about Native Americans.  Some of the hints are not as relevant as others, but the author gives GREAT examples of ways to be sure that you are teaching about Native Americans accurately and respectfully.</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BAFC3F-4A31-43EF-A3E7-E2C933887D7B}" type="slidenum">
              <a:rPr lang="en-US" altLang="en-US"/>
              <a:pPr eaLnBrk="1" hangingPunct="1"/>
              <a:t>4</a:t>
            </a:fld>
            <a:endParaRPr lang="en-US" altLang="en-US"/>
          </a:p>
        </p:txBody>
      </p:sp>
    </p:spTree>
    <p:extLst>
      <p:ext uri="{BB962C8B-B14F-4D97-AF65-F5344CB8AC3E}">
        <p14:creationId xmlns:p14="http://schemas.microsoft.com/office/powerpoint/2010/main" val="380393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A733C-FA4A-4BE0-950C-69F7AA1E53F9}" type="slidenum">
              <a:rPr lang="en-US" smtClean="0"/>
              <a:t>5</a:t>
            </a:fld>
            <a:endParaRPr lang="en-US"/>
          </a:p>
        </p:txBody>
      </p:sp>
    </p:spTree>
    <p:extLst>
      <p:ext uri="{BB962C8B-B14F-4D97-AF65-F5344CB8AC3E}">
        <p14:creationId xmlns:p14="http://schemas.microsoft.com/office/powerpoint/2010/main" val="2460881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A733C-FA4A-4BE0-950C-69F7AA1E53F9}" type="slidenum">
              <a:rPr lang="en-US" smtClean="0"/>
              <a:t>6</a:t>
            </a:fld>
            <a:endParaRPr lang="en-US"/>
          </a:p>
        </p:txBody>
      </p:sp>
    </p:spTree>
    <p:extLst>
      <p:ext uri="{BB962C8B-B14F-4D97-AF65-F5344CB8AC3E}">
        <p14:creationId xmlns:p14="http://schemas.microsoft.com/office/powerpoint/2010/main" val="3678324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This website links to a number of Native American languages.  This particular page is a small glossary of words in Cherokee, with a linked pronunciation key: http://www.native-languages.org/cherokee_words.htm .</a:t>
            </a: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95B5A1-A661-4BC6-8F69-E61E3F377E55}" type="slidenum">
              <a:rPr lang="en-US" altLang="en-US"/>
              <a:pPr eaLnBrk="1" hangingPunct="1"/>
              <a:t>7</a:t>
            </a:fld>
            <a:endParaRPr lang="en-US" altLang="en-US"/>
          </a:p>
        </p:txBody>
      </p:sp>
    </p:spTree>
    <p:extLst>
      <p:ext uri="{BB962C8B-B14F-4D97-AF65-F5344CB8AC3E}">
        <p14:creationId xmlns:p14="http://schemas.microsoft.com/office/powerpoint/2010/main" val="372108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village meetings,</a:t>
            </a:r>
            <a:r>
              <a:rPr lang="en-US" baseline="0" dirty="0"/>
              <a:t> each person sat with his or her clan.  There were 7 clans: wolf, paint, deer, bird, wild potato, blue, and longhair.  People in a clan treated other clan members as brothers and sisters, even if they lived in a different village.</a:t>
            </a:r>
            <a:endParaRPr lang="en-US" dirty="0"/>
          </a:p>
        </p:txBody>
      </p:sp>
      <p:sp>
        <p:nvSpPr>
          <p:cNvPr id="4" name="Slide Number Placeholder 3"/>
          <p:cNvSpPr>
            <a:spLocks noGrp="1"/>
          </p:cNvSpPr>
          <p:nvPr>
            <p:ph type="sldNum" sz="quarter" idx="10"/>
          </p:nvPr>
        </p:nvSpPr>
        <p:spPr/>
        <p:txBody>
          <a:bodyPr/>
          <a:lstStyle/>
          <a:p>
            <a:fld id="{53FA733C-FA4A-4BE0-950C-69F7AA1E53F9}" type="slidenum">
              <a:rPr lang="en-US" smtClean="0"/>
              <a:t>8</a:t>
            </a:fld>
            <a:endParaRPr lang="en-US"/>
          </a:p>
        </p:txBody>
      </p:sp>
    </p:spTree>
    <p:extLst>
      <p:ext uri="{BB962C8B-B14F-4D97-AF65-F5344CB8AC3E}">
        <p14:creationId xmlns:p14="http://schemas.microsoft.com/office/powerpoint/2010/main" val="3678324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A733C-FA4A-4BE0-950C-69F7AA1E53F9}" type="slidenum">
              <a:rPr lang="en-US" smtClean="0"/>
              <a:t>9</a:t>
            </a:fld>
            <a:endParaRPr lang="en-US"/>
          </a:p>
        </p:txBody>
      </p:sp>
    </p:spTree>
    <p:extLst>
      <p:ext uri="{BB962C8B-B14F-4D97-AF65-F5344CB8AC3E}">
        <p14:creationId xmlns:p14="http://schemas.microsoft.com/office/powerpoint/2010/main" val="1296160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A733C-FA4A-4BE0-950C-69F7AA1E53F9}" type="slidenum">
              <a:rPr lang="en-US" smtClean="0"/>
              <a:t>10</a:t>
            </a:fld>
            <a:endParaRPr lang="en-US"/>
          </a:p>
        </p:txBody>
      </p:sp>
    </p:spTree>
    <p:extLst>
      <p:ext uri="{BB962C8B-B14F-4D97-AF65-F5344CB8AC3E}">
        <p14:creationId xmlns:p14="http://schemas.microsoft.com/office/powerpoint/2010/main" val="3678324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F9C070FC-0327-4E91-A733-EB48339EAC0C}" type="datetimeFigureOut">
              <a:rPr lang="en-US" smtClean="0"/>
              <a:t>12/9/2018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6B3DF4-F825-4954-B57E-D77B2E8C0FB1}" type="slidenum">
              <a:rPr lang="en-US" smtClean="0"/>
              <a:t>‹#›</a:t>
            </a:fld>
            <a:endParaRPr lang="en-US"/>
          </a:p>
        </p:txBody>
      </p:sp>
    </p:spTree>
    <p:extLst>
      <p:ext uri="{BB962C8B-B14F-4D97-AF65-F5344CB8AC3E}">
        <p14:creationId xmlns:p14="http://schemas.microsoft.com/office/powerpoint/2010/main" val="861453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9C070FC-0327-4E91-A733-EB48339EAC0C}" type="datetimeFigureOut">
              <a:rPr lang="en-US" smtClean="0"/>
              <a:t>12/9/2018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6B3DF4-F825-4954-B57E-D77B2E8C0FB1}" type="slidenum">
              <a:rPr lang="en-US" smtClean="0"/>
              <a:t>‹#›</a:t>
            </a:fld>
            <a:endParaRPr lang="en-US"/>
          </a:p>
        </p:txBody>
      </p:sp>
    </p:spTree>
    <p:extLst>
      <p:ext uri="{BB962C8B-B14F-4D97-AF65-F5344CB8AC3E}">
        <p14:creationId xmlns:p14="http://schemas.microsoft.com/office/powerpoint/2010/main" val="2788484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9C070FC-0327-4E91-A733-EB48339EAC0C}" type="datetimeFigureOut">
              <a:rPr lang="en-US" smtClean="0"/>
              <a:t>12/9/2018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6B3DF4-F825-4954-B57E-D77B2E8C0FB1}" type="slidenum">
              <a:rPr lang="en-US" smtClean="0"/>
              <a:t>‹#›</a:t>
            </a:fld>
            <a:endParaRPr lang="en-US"/>
          </a:p>
        </p:txBody>
      </p:sp>
    </p:spTree>
    <p:extLst>
      <p:ext uri="{BB962C8B-B14F-4D97-AF65-F5344CB8AC3E}">
        <p14:creationId xmlns:p14="http://schemas.microsoft.com/office/powerpoint/2010/main" val="2027825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1157288"/>
          </a:xfrm>
        </p:spPr>
        <p:txBody>
          <a:bodyPr/>
          <a:lstStyle/>
          <a:p>
            <a:r>
              <a:rPr lang="en-US"/>
              <a:t>Click to edit Master title style</a:t>
            </a:r>
          </a:p>
        </p:txBody>
      </p:sp>
      <p:sp>
        <p:nvSpPr>
          <p:cNvPr id="3" name="Text Placeholder 2"/>
          <p:cNvSpPr>
            <a:spLocks noGrp="1"/>
          </p:cNvSpPr>
          <p:nvPr>
            <p:ph type="body" sz="half" idx="1"/>
          </p:nvPr>
        </p:nvSpPr>
        <p:spPr>
          <a:xfrm>
            <a:off x="533400" y="1600200"/>
            <a:ext cx="39243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10100" y="1600200"/>
            <a:ext cx="3924300" cy="4572000"/>
          </a:xfrm>
        </p:spPr>
        <p:txBody>
          <a:bodyPr/>
          <a:lstStyle/>
          <a:p>
            <a:pPr lvl="0"/>
            <a:r>
              <a:rPr lang="en-US" noProof="0"/>
              <a:t>Click icon to add clip art</a:t>
            </a:r>
          </a:p>
        </p:txBody>
      </p:sp>
      <p:sp>
        <p:nvSpPr>
          <p:cNvPr id="5" name="Rectangle 142"/>
          <p:cNvSpPr>
            <a:spLocks noGrp="1" noChangeArrowheads="1"/>
          </p:cNvSpPr>
          <p:nvPr>
            <p:ph type="dt" sz="quarter" idx="10"/>
          </p:nvPr>
        </p:nvSpPr>
        <p:spPr>
          <a:xfrm>
            <a:off x="228600" y="6324600"/>
            <a:ext cx="1676400" cy="247650"/>
          </a:xfrm>
          <a:prstGeom prst="rect">
            <a:avLst/>
          </a:prstGeom>
        </p:spPr>
        <p:txBody>
          <a:bodyPr/>
          <a:lstStyle>
            <a:lvl1pPr>
              <a:defRPr>
                <a:latin typeface="Arial" charset="0"/>
              </a:defRPr>
            </a:lvl1pPr>
          </a:lstStyle>
          <a:p>
            <a:pPr>
              <a:defRPr/>
            </a:pPr>
            <a:endParaRPr lang="en-US"/>
          </a:p>
        </p:txBody>
      </p:sp>
      <p:sp>
        <p:nvSpPr>
          <p:cNvPr id="6" name="Rectangle 143"/>
          <p:cNvSpPr>
            <a:spLocks noGrp="1" noChangeArrowheads="1"/>
          </p:cNvSpPr>
          <p:nvPr>
            <p:ph type="ftr" sz="quarter" idx="11"/>
          </p:nvPr>
        </p:nvSpPr>
        <p:spPr>
          <a:xfrm>
            <a:off x="2057400" y="6324600"/>
            <a:ext cx="2895600" cy="247650"/>
          </a:xfrm>
          <a:prstGeom prst="rect">
            <a:avLst/>
          </a:prstGeom>
        </p:spPr>
        <p:txBody>
          <a:bodyPr/>
          <a:lstStyle>
            <a:lvl1pPr>
              <a:defRPr>
                <a:latin typeface="Arial" charset="0"/>
              </a:defRPr>
            </a:lvl1pPr>
          </a:lstStyle>
          <a:p>
            <a:pPr>
              <a:defRPr/>
            </a:pPr>
            <a:endParaRPr lang="en-US"/>
          </a:p>
        </p:txBody>
      </p:sp>
      <p:sp>
        <p:nvSpPr>
          <p:cNvPr id="7" name="Rectangle 144"/>
          <p:cNvSpPr>
            <a:spLocks noGrp="1" noChangeArrowheads="1"/>
          </p:cNvSpPr>
          <p:nvPr>
            <p:ph type="sldNum" sz="quarter" idx="12"/>
          </p:nvPr>
        </p:nvSpPr>
        <p:spPr>
          <a:xfrm>
            <a:off x="7772400" y="6324600"/>
            <a:ext cx="1066800" cy="247650"/>
          </a:xfrm>
          <a:prstGeom prst="rect">
            <a:avLst/>
          </a:prstGeom>
        </p:spPr>
        <p:txBody>
          <a:bodyPr vert="horz" wrap="square" lIns="91440" tIns="45720" rIns="91440" bIns="45720" numCol="1" anchor="t" anchorCtr="0" compatLnSpc="1">
            <a:prstTxWarp prst="textNoShape">
              <a:avLst/>
            </a:prstTxWarp>
          </a:bodyPr>
          <a:lstStyle>
            <a:lvl1pPr>
              <a:defRPr/>
            </a:lvl1pPr>
          </a:lstStyle>
          <a:p>
            <a:fld id="{B712FC51-C497-443D-AA48-7D06363103B3}" type="slidenum">
              <a:rPr lang="en-US" altLang="en-US"/>
              <a:pPr/>
              <a:t>‹#›</a:t>
            </a:fld>
            <a:endParaRPr lang="en-US" altLang="en-US"/>
          </a:p>
        </p:txBody>
      </p:sp>
    </p:spTree>
    <p:extLst>
      <p:ext uri="{BB962C8B-B14F-4D97-AF65-F5344CB8AC3E}">
        <p14:creationId xmlns:p14="http://schemas.microsoft.com/office/powerpoint/2010/main" val="120336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9C070FC-0327-4E91-A733-EB48339EAC0C}" type="datetimeFigureOut">
              <a:rPr lang="en-US" smtClean="0"/>
              <a:t>12/9/2018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6B3DF4-F825-4954-B57E-D77B2E8C0FB1}" type="slidenum">
              <a:rPr lang="en-US" smtClean="0"/>
              <a:t>‹#›</a:t>
            </a:fld>
            <a:endParaRPr lang="en-US"/>
          </a:p>
        </p:txBody>
      </p:sp>
    </p:spTree>
    <p:extLst>
      <p:ext uri="{BB962C8B-B14F-4D97-AF65-F5344CB8AC3E}">
        <p14:creationId xmlns:p14="http://schemas.microsoft.com/office/powerpoint/2010/main" val="3318312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9C070FC-0327-4E91-A733-EB48339EAC0C}" type="datetimeFigureOut">
              <a:rPr lang="en-US" smtClean="0"/>
              <a:t>12/9/2018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6B3DF4-F825-4954-B57E-D77B2E8C0FB1}" type="slidenum">
              <a:rPr lang="en-US" smtClean="0"/>
              <a:t>‹#›</a:t>
            </a:fld>
            <a:endParaRPr lang="en-US"/>
          </a:p>
        </p:txBody>
      </p:sp>
    </p:spTree>
    <p:extLst>
      <p:ext uri="{BB962C8B-B14F-4D97-AF65-F5344CB8AC3E}">
        <p14:creationId xmlns:p14="http://schemas.microsoft.com/office/powerpoint/2010/main" val="3146363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F9C070FC-0327-4E91-A733-EB48339EAC0C}" type="datetimeFigureOut">
              <a:rPr lang="en-US" smtClean="0"/>
              <a:t>12/9/2018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66B3DF4-F825-4954-B57E-D77B2E8C0FB1}" type="slidenum">
              <a:rPr lang="en-US" smtClean="0"/>
              <a:t>‹#›</a:t>
            </a:fld>
            <a:endParaRPr lang="en-US"/>
          </a:p>
        </p:txBody>
      </p:sp>
    </p:spTree>
    <p:extLst>
      <p:ext uri="{BB962C8B-B14F-4D97-AF65-F5344CB8AC3E}">
        <p14:creationId xmlns:p14="http://schemas.microsoft.com/office/powerpoint/2010/main" val="1197771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F9C070FC-0327-4E91-A733-EB48339EAC0C}" type="datetimeFigureOut">
              <a:rPr lang="en-US" smtClean="0"/>
              <a:t>12/9/2018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66B3DF4-F825-4954-B57E-D77B2E8C0FB1}" type="slidenum">
              <a:rPr lang="en-US" smtClean="0"/>
              <a:t>‹#›</a:t>
            </a:fld>
            <a:endParaRPr lang="en-US"/>
          </a:p>
        </p:txBody>
      </p:sp>
    </p:spTree>
    <p:extLst>
      <p:ext uri="{BB962C8B-B14F-4D97-AF65-F5344CB8AC3E}">
        <p14:creationId xmlns:p14="http://schemas.microsoft.com/office/powerpoint/2010/main" val="533443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F9C070FC-0327-4E91-A733-EB48339EAC0C}" type="datetimeFigureOut">
              <a:rPr lang="en-US" smtClean="0"/>
              <a:t>12/9/2018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66B3DF4-F825-4954-B57E-D77B2E8C0FB1}" type="slidenum">
              <a:rPr lang="en-US" smtClean="0"/>
              <a:t>‹#›</a:t>
            </a:fld>
            <a:endParaRPr lang="en-US"/>
          </a:p>
        </p:txBody>
      </p:sp>
    </p:spTree>
    <p:extLst>
      <p:ext uri="{BB962C8B-B14F-4D97-AF65-F5344CB8AC3E}">
        <p14:creationId xmlns:p14="http://schemas.microsoft.com/office/powerpoint/2010/main" val="567532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9C070FC-0327-4E91-A733-EB48339EAC0C}" type="datetimeFigureOut">
              <a:rPr lang="en-US" smtClean="0"/>
              <a:t>12/9/2018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66B3DF4-F825-4954-B57E-D77B2E8C0FB1}" type="slidenum">
              <a:rPr lang="en-US" smtClean="0"/>
              <a:t>‹#›</a:t>
            </a:fld>
            <a:endParaRPr lang="en-US"/>
          </a:p>
        </p:txBody>
      </p:sp>
    </p:spTree>
    <p:extLst>
      <p:ext uri="{BB962C8B-B14F-4D97-AF65-F5344CB8AC3E}">
        <p14:creationId xmlns:p14="http://schemas.microsoft.com/office/powerpoint/2010/main" val="493160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9C070FC-0327-4E91-A733-EB48339EAC0C}" type="datetimeFigureOut">
              <a:rPr lang="en-US" smtClean="0"/>
              <a:t>12/9/2018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66B3DF4-F825-4954-B57E-D77B2E8C0FB1}" type="slidenum">
              <a:rPr lang="en-US" smtClean="0"/>
              <a:t>‹#›</a:t>
            </a:fld>
            <a:endParaRPr lang="en-US"/>
          </a:p>
        </p:txBody>
      </p:sp>
    </p:spTree>
    <p:extLst>
      <p:ext uri="{BB962C8B-B14F-4D97-AF65-F5344CB8AC3E}">
        <p14:creationId xmlns:p14="http://schemas.microsoft.com/office/powerpoint/2010/main" val="505578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9C070FC-0327-4E91-A733-EB48339EAC0C}" type="datetimeFigureOut">
              <a:rPr lang="en-US" smtClean="0"/>
              <a:t>12/9/2018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66B3DF4-F825-4954-B57E-D77B2E8C0FB1}" type="slidenum">
              <a:rPr lang="en-US" smtClean="0"/>
              <a:t>‹#›</a:t>
            </a:fld>
            <a:endParaRPr lang="en-US"/>
          </a:p>
        </p:txBody>
      </p:sp>
    </p:spTree>
    <p:extLst>
      <p:ext uri="{BB962C8B-B14F-4D97-AF65-F5344CB8AC3E}">
        <p14:creationId xmlns:p14="http://schemas.microsoft.com/office/powerpoint/2010/main" val="388368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F9C070FC-0327-4E91-A733-EB48339EAC0C}" type="datetimeFigureOut">
              <a:rPr lang="en-US" smtClean="0"/>
              <a:t>12/9/2018</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66B3DF4-F825-4954-B57E-D77B2E8C0F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Blowgun%20Demonstration%20Video.mp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upload.wikimedia.org/wikipedia/en/b/b2/Middle_Tennessee.p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herokeehistory.com/original.gif"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upload.wikimedia.org/wikipedia/en/8/8f/CNCourthouse.jp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71600"/>
            <a:ext cx="8686800" cy="1470025"/>
          </a:xfrm>
        </p:spPr>
        <p:txBody>
          <a:bodyPr/>
          <a:lstStyle/>
          <a:p>
            <a:r>
              <a:rPr lang="en-US" sz="5400" b="1" dirty="0">
                <a:solidFill>
                  <a:schemeClr val="bg1"/>
                </a:solidFill>
                <a:latin typeface="Kristen ITC" pitchFamily="66" charset="0"/>
              </a:rPr>
              <a:t>Native Americans </a:t>
            </a:r>
            <a:br>
              <a:rPr lang="en-US" sz="5400" b="1" dirty="0">
                <a:solidFill>
                  <a:schemeClr val="bg1"/>
                </a:solidFill>
                <a:latin typeface="Kristen ITC" pitchFamily="66" charset="0"/>
              </a:rPr>
            </a:br>
            <a:r>
              <a:rPr lang="en-US" sz="5400" b="1" dirty="0">
                <a:solidFill>
                  <a:schemeClr val="bg1"/>
                </a:solidFill>
                <a:latin typeface="Kristen ITC" pitchFamily="66" charset="0"/>
              </a:rPr>
              <a:t>of the Southeast:</a:t>
            </a:r>
            <a:r>
              <a:rPr lang="en-US" dirty="0"/>
              <a:t/>
            </a:r>
            <a:br>
              <a:rPr lang="en-US" dirty="0"/>
            </a:br>
            <a:r>
              <a:rPr lang="en-US" sz="2000" dirty="0"/>
              <a:t/>
            </a:r>
            <a:br>
              <a:rPr lang="en-US" sz="2000" dirty="0"/>
            </a:br>
            <a:r>
              <a:rPr lang="en-US" sz="1600" dirty="0"/>
              <a:t/>
            </a:r>
            <a:br>
              <a:rPr lang="en-US" sz="1600" dirty="0"/>
            </a:br>
            <a:r>
              <a:rPr lang="en-US" dirty="0">
                <a:solidFill>
                  <a:schemeClr val="bg1"/>
                </a:solidFill>
              </a:rPr>
              <a:t>Cherokee </a:t>
            </a:r>
            <a:r>
              <a:rPr lang="en-US" dirty="0">
                <a:solidFill>
                  <a:schemeClr val="bg1"/>
                </a:solidFill>
                <a:sym typeface="Wingdings"/>
              </a:rPr>
              <a:t> </a:t>
            </a:r>
            <a:r>
              <a:rPr lang="en-US" dirty="0">
                <a:solidFill>
                  <a:schemeClr val="bg1"/>
                </a:solidFill>
              </a:rPr>
              <a:t>Creek</a:t>
            </a:r>
          </a:p>
        </p:txBody>
      </p:sp>
    </p:spTree>
    <p:extLst>
      <p:ext uri="{BB962C8B-B14F-4D97-AF65-F5344CB8AC3E}">
        <p14:creationId xmlns:p14="http://schemas.microsoft.com/office/powerpoint/2010/main" val="2710888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000" dirty="0">
                <a:solidFill>
                  <a:schemeClr val="bg1"/>
                </a:solidFill>
              </a:rPr>
              <a:t>Cherokee Daily Life</a:t>
            </a:r>
          </a:p>
        </p:txBody>
      </p:sp>
      <p:sp>
        <p:nvSpPr>
          <p:cNvPr id="3" name="Content Placeholder 2"/>
          <p:cNvSpPr>
            <a:spLocks noGrp="1"/>
          </p:cNvSpPr>
          <p:nvPr>
            <p:ph idx="1"/>
          </p:nvPr>
        </p:nvSpPr>
        <p:spPr>
          <a:xfrm>
            <a:off x="457200" y="1417637"/>
            <a:ext cx="8229600" cy="4525963"/>
          </a:xfrm>
        </p:spPr>
        <p:txBody>
          <a:bodyPr/>
          <a:lstStyle/>
          <a:p>
            <a:r>
              <a:rPr lang="en-US" dirty="0">
                <a:solidFill>
                  <a:schemeClr val="bg1"/>
                </a:solidFill>
              </a:rPr>
              <a:t>The Cherokee were farmers and hunters . </a:t>
            </a:r>
          </a:p>
          <a:p>
            <a:r>
              <a:rPr lang="en-US" dirty="0">
                <a:solidFill>
                  <a:schemeClr val="bg1"/>
                </a:solidFill>
              </a:rPr>
              <a:t>They grew corn, beans, and squash along with other crops. </a:t>
            </a:r>
          </a:p>
          <a:p>
            <a:r>
              <a:rPr lang="en-US" dirty="0">
                <a:solidFill>
                  <a:schemeClr val="bg1"/>
                </a:solidFill>
              </a:rPr>
              <a:t>Corn was their most important food.</a:t>
            </a:r>
          </a:p>
          <a:p>
            <a:r>
              <a:rPr lang="en-US" dirty="0">
                <a:solidFill>
                  <a:schemeClr val="bg1"/>
                </a:solidFill>
              </a:rPr>
              <a:t>The most important animal was the deer.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007351">
            <a:off x="409515" y="4101113"/>
            <a:ext cx="2212649" cy="239742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34655">
            <a:off x="6855405" y="4166604"/>
            <a:ext cx="2212649" cy="2397421"/>
          </a:xfrm>
          <a:prstGeom prst="rect">
            <a:avLst/>
          </a:prstGeom>
        </p:spPr>
      </p:pic>
    </p:spTree>
    <p:extLst>
      <p:ext uri="{BB962C8B-B14F-4D97-AF65-F5344CB8AC3E}">
        <p14:creationId xmlns:p14="http://schemas.microsoft.com/office/powerpoint/2010/main" val="9112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000" dirty="0">
                <a:solidFill>
                  <a:schemeClr val="bg1"/>
                </a:solidFill>
              </a:rPr>
              <a:t>Cherokee Daily Life </a:t>
            </a:r>
          </a:p>
        </p:txBody>
      </p:sp>
      <p:sp>
        <p:nvSpPr>
          <p:cNvPr id="3" name="Content Placeholder 2"/>
          <p:cNvSpPr>
            <a:spLocks noGrp="1"/>
          </p:cNvSpPr>
          <p:nvPr>
            <p:ph idx="1"/>
          </p:nvPr>
        </p:nvSpPr>
        <p:spPr>
          <a:xfrm>
            <a:off x="3581400" y="1265237"/>
            <a:ext cx="5029200" cy="4525963"/>
          </a:xfrm>
        </p:spPr>
        <p:txBody>
          <a:bodyPr/>
          <a:lstStyle/>
          <a:p>
            <a:pPr>
              <a:spcAft>
                <a:spcPts val="600"/>
              </a:spcAft>
            </a:pPr>
            <a:r>
              <a:rPr lang="en-US" dirty="0">
                <a:solidFill>
                  <a:schemeClr val="bg1"/>
                </a:solidFill>
              </a:rPr>
              <a:t>Men taught boys how to make blow guns, darts, and weapons from flint.</a:t>
            </a:r>
          </a:p>
          <a:p>
            <a:pPr>
              <a:spcAft>
                <a:spcPts val="600"/>
              </a:spcAft>
            </a:pPr>
            <a:r>
              <a:rPr lang="en-US" dirty="0">
                <a:solidFill>
                  <a:schemeClr val="bg1"/>
                </a:solidFill>
              </a:rPr>
              <a:t>Boys helped build cabins and carve canoes from wood.</a:t>
            </a:r>
          </a:p>
        </p:txBody>
      </p:sp>
      <p:sp>
        <p:nvSpPr>
          <p:cNvPr id="7" name="Rectangle 6"/>
          <p:cNvSpPr/>
          <p:nvPr/>
        </p:nvSpPr>
        <p:spPr>
          <a:xfrm>
            <a:off x="228600" y="990600"/>
            <a:ext cx="3276600" cy="502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ttp://www.bobbundy.com/Auctions66/466NcCherokee.jpg">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143000"/>
            <a:ext cx="2971800" cy="4717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85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000" dirty="0">
                <a:solidFill>
                  <a:schemeClr val="bg1"/>
                </a:solidFill>
              </a:rPr>
              <a:t>Cherokee Daily Life </a:t>
            </a:r>
          </a:p>
        </p:txBody>
      </p:sp>
      <p:sp>
        <p:nvSpPr>
          <p:cNvPr id="3" name="Content Placeholder 2"/>
          <p:cNvSpPr>
            <a:spLocks noGrp="1"/>
          </p:cNvSpPr>
          <p:nvPr>
            <p:ph idx="1"/>
          </p:nvPr>
        </p:nvSpPr>
        <p:spPr>
          <a:xfrm>
            <a:off x="0" y="1447800"/>
            <a:ext cx="3810000" cy="4525963"/>
          </a:xfrm>
        </p:spPr>
        <p:txBody>
          <a:bodyPr/>
          <a:lstStyle/>
          <a:p>
            <a:r>
              <a:rPr lang="en-US" dirty="0">
                <a:solidFill>
                  <a:schemeClr val="bg1"/>
                </a:solidFill>
              </a:rPr>
              <a:t>Women taught girls how to make jewelry and cook.</a:t>
            </a:r>
          </a:p>
          <a:p>
            <a:pPr>
              <a:spcBef>
                <a:spcPts val="1200"/>
              </a:spcBef>
            </a:pPr>
            <a:r>
              <a:rPr lang="en-US" dirty="0">
                <a:solidFill>
                  <a:schemeClr val="bg1"/>
                </a:solidFill>
              </a:rPr>
              <a:t>Girls practiced weaving baskets from strips of wood.</a:t>
            </a:r>
          </a:p>
        </p:txBody>
      </p:sp>
      <p:pic>
        <p:nvPicPr>
          <p:cNvPr id="1026" name="Picture 2" descr="http://www.cherokeephoenix.org/Docs/2012/7/6463_Brief_120712_CHCInt-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447800"/>
            <a:ext cx="523875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91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143000"/>
          </a:xfrm>
        </p:spPr>
        <p:txBody>
          <a:bodyPr/>
          <a:lstStyle/>
          <a:p>
            <a:r>
              <a:rPr lang="en-US" sz="5400" dirty="0">
                <a:solidFill>
                  <a:schemeClr val="bg1"/>
                </a:solidFill>
              </a:rPr>
              <a:t>Trail of Tears </a:t>
            </a:r>
          </a:p>
        </p:txBody>
      </p:sp>
      <p:sp>
        <p:nvSpPr>
          <p:cNvPr id="3" name="Content Placeholder 2"/>
          <p:cNvSpPr>
            <a:spLocks noGrp="1"/>
          </p:cNvSpPr>
          <p:nvPr>
            <p:ph idx="1"/>
          </p:nvPr>
        </p:nvSpPr>
        <p:spPr>
          <a:xfrm>
            <a:off x="152400" y="1600200"/>
            <a:ext cx="8991600" cy="4800600"/>
          </a:xfrm>
        </p:spPr>
        <p:txBody>
          <a:bodyPr/>
          <a:lstStyle/>
          <a:p>
            <a:r>
              <a:rPr lang="en-US" dirty="0">
                <a:solidFill>
                  <a:schemeClr val="bg1"/>
                </a:solidFill>
              </a:rPr>
              <a:t>Most Cherokees were forced to move to Oklahoma in the 1800's along the Trail of Tears.</a:t>
            </a:r>
          </a:p>
          <a:p>
            <a:r>
              <a:rPr lang="en-US" b="1" dirty="0">
                <a:solidFill>
                  <a:schemeClr val="bg1"/>
                </a:solidFill>
              </a:rPr>
              <a:t>Trail of Tears</a:t>
            </a:r>
            <a:r>
              <a:rPr lang="en-US" dirty="0">
                <a:solidFill>
                  <a:schemeClr val="bg1"/>
                </a:solidFill>
              </a:rPr>
              <a:t> was the Cherokee name for what the Americans called </a:t>
            </a:r>
            <a:r>
              <a:rPr lang="en-US" b="1" dirty="0">
                <a:solidFill>
                  <a:schemeClr val="bg1"/>
                </a:solidFill>
              </a:rPr>
              <a:t>Indian Removal</a:t>
            </a:r>
            <a:r>
              <a:rPr lang="en-US" dirty="0">
                <a:solidFill>
                  <a:schemeClr val="bg1"/>
                </a:solidFill>
              </a:rPr>
              <a:t>. </a:t>
            </a:r>
          </a:p>
        </p:txBody>
      </p:sp>
    </p:spTree>
    <p:extLst>
      <p:ext uri="{BB962C8B-B14F-4D97-AF65-F5344CB8AC3E}">
        <p14:creationId xmlns:p14="http://schemas.microsoft.com/office/powerpoint/2010/main" val="229351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7200" dirty="0">
                <a:solidFill>
                  <a:schemeClr val="bg1"/>
                </a:solidFill>
              </a:rPr>
              <a:t>  Sequoyah</a:t>
            </a:r>
          </a:p>
        </p:txBody>
      </p:sp>
      <p:sp>
        <p:nvSpPr>
          <p:cNvPr id="3" name="Content Placeholder 2"/>
          <p:cNvSpPr>
            <a:spLocks noGrp="1"/>
          </p:cNvSpPr>
          <p:nvPr>
            <p:ph idx="1"/>
          </p:nvPr>
        </p:nvSpPr>
        <p:spPr>
          <a:xfrm>
            <a:off x="3733800" y="1189037"/>
            <a:ext cx="5715000" cy="2392363"/>
          </a:xfrm>
        </p:spPr>
        <p:txBody>
          <a:bodyPr/>
          <a:lstStyle/>
          <a:p>
            <a:r>
              <a:rPr lang="en-US" sz="2600" dirty="0">
                <a:solidFill>
                  <a:schemeClr val="bg1"/>
                </a:solidFill>
              </a:rPr>
              <a:t>One of the best-known people in Cherokee history is Sequoyah. </a:t>
            </a:r>
          </a:p>
          <a:p>
            <a:r>
              <a:rPr lang="en-US" sz="2600" dirty="0">
                <a:solidFill>
                  <a:schemeClr val="bg1"/>
                </a:solidFill>
              </a:rPr>
              <a:t>Sequoyah is also known as George Gist.</a:t>
            </a:r>
          </a:p>
          <a:p>
            <a:r>
              <a:rPr lang="en-US" sz="2600" dirty="0">
                <a:solidFill>
                  <a:schemeClr val="bg1"/>
                </a:solidFill>
              </a:rPr>
              <a:t>His mother was Cherokee, a member of the paint clan, and his father was white.</a:t>
            </a:r>
          </a:p>
          <a:p>
            <a:pPr marL="0" indent="0">
              <a:buNone/>
            </a:pPr>
            <a:endParaRPr lang="en-US" sz="2600" dirty="0">
              <a:solidFill>
                <a:schemeClr val="bg1"/>
              </a:solidFill>
            </a:endParaRPr>
          </a:p>
          <a:p>
            <a:endParaRPr lang="en-US" sz="26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278" y="152399"/>
            <a:ext cx="3292522" cy="3948453"/>
          </a:xfrm>
          <a:prstGeom prst="rect">
            <a:avLst/>
          </a:prstGeom>
        </p:spPr>
      </p:pic>
      <p:sp>
        <p:nvSpPr>
          <p:cNvPr id="5" name="TextBox 4"/>
          <p:cNvSpPr txBox="1"/>
          <p:nvPr/>
        </p:nvSpPr>
        <p:spPr>
          <a:xfrm>
            <a:off x="0" y="4191000"/>
            <a:ext cx="8991600" cy="1169551"/>
          </a:xfrm>
          <a:prstGeom prst="rect">
            <a:avLst/>
          </a:prstGeom>
          <a:noFill/>
        </p:spPr>
        <p:txBody>
          <a:bodyPr wrap="square" rtlCol="0">
            <a:spAutoFit/>
          </a:bodyPr>
          <a:lstStyle/>
          <a:p>
            <a:pPr marL="342900" lvl="0" indent="-342900" fontAlgn="base">
              <a:spcBef>
                <a:spcPct val="20000"/>
              </a:spcBef>
              <a:spcAft>
                <a:spcPct val="0"/>
              </a:spcAft>
              <a:buFontTx/>
              <a:buChar char="•"/>
            </a:pPr>
            <a:r>
              <a:rPr lang="en-US" sz="2600" kern="0" dirty="0">
                <a:solidFill>
                  <a:srgbClr val="FFFFFF"/>
                </a:solidFill>
              </a:rPr>
              <a:t>Sequoyah grew up in the village of Tuskegee, Tennessee and did not speak English.</a:t>
            </a:r>
          </a:p>
          <a:p>
            <a:endParaRPr lang="en-US" dirty="0"/>
          </a:p>
        </p:txBody>
      </p:sp>
    </p:spTree>
    <p:extLst>
      <p:ext uri="{BB962C8B-B14F-4D97-AF65-F5344CB8AC3E}">
        <p14:creationId xmlns:p14="http://schemas.microsoft.com/office/powerpoint/2010/main" val="332450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7200" dirty="0">
                <a:solidFill>
                  <a:schemeClr val="bg1"/>
                </a:solidFill>
              </a:rPr>
              <a:t>  Sequoyah</a:t>
            </a:r>
          </a:p>
        </p:txBody>
      </p:sp>
      <p:sp>
        <p:nvSpPr>
          <p:cNvPr id="3" name="Content Placeholder 2"/>
          <p:cNvSpPr>
            <a:spLocks noGrp="1"/>
          </p:cNvSpPr>
          <p:nvPr>
            <p:ph idx="1"/>
          </p:nvPr>
        </p:nvSpPr>
        <p:spPr>
          <a:xfrm>
            <a:off x="0" y="1341437"/>
            <a:ext cx="9067800" cy="2392363"/>
          </a:xfrm>
        </p:spPr>
        <p:txBody>
          <a:bodyPr/>
          <a:lstStyle/>
          <a:p>
            <a:pPr>
              <a:spcAft>
                <a:spcPts val="600"/>
              </a:spcAft>
            </a:pPr>
            <a:r>
              <a:rPr lang="en-US" sz="2600" dirty="0">
                <a:solidFill>
                  <a:schemeClr val="bg1"/>
                </a:solidFill>
              </a:rPr>
              <a:t>He became fascinated with the way the English communicated with written words.  </a:t>
            </a:r>
          </a:p>
          <a:p>
            <a:pPr>
              <a:spcAft>
                <a:spcPts val="600"/>
              </a:spcAft>
            </a:pPr>
            <a:r>
              <a:rPr lang="en-US" sz="2600" dirty="0">
                <a:solidFill>
                  <a:schemeClr val="bg1"/>
                </a:solidFill>
              </a:rPr>
              <a:t>Sequoyah called the English system of writing “talking leaves”.</a:t>
            </a:r>
          </a:p>
          <a:p>
            <a:pPr lvl="0">
              <a:spcAft>
                <a:spcPts val="600"/>
              </a:spcAft>
            </a:pPr>
            <a:r>
              <a:rPr lang="en-US" sz="2600" dirty="0">
                <a:solidFill>
                  <a:srgbClr val="FFFFFF"/>
                </a:solidFill>
              </a:rPr>
              <a:t>Some say he used this name because he believed the white man’s words dried up and blew away like the leaves when they changed their minds.</a:t>
            </a:r>
          </a:p>
          <a:p>
            <a:endParaRPr lang="en-US" sz="2600" dirty="0">
              <a:solidFill>
                <a:schemeClr val="bg1"/>
              </a:solidFill>
            </a:endParaRPr>
          </a:p>
          <a:p>
            <a:pPr marL="0" indent="0">
              <a:buNone/>
            </a:pPr>
            <a:endParaRPr lang="en-US" sz="2600" dirty="0">
              <a:solidFill>
                <a:schemeClr val="bg1"/>
              </a:solidFill>
            </a:endParaRPr>
          </a:p>
          <a:p>
            <a:endParaRPr lang="en-US" sz="2600" dirty="0">
              <a:solidFill>
                <a:schemeClr val="bg1"/>
              </a:solidFill>
            </a:endParaRPr>
          </a:p>
        </p:txBody>
      </p:sp>
    </p:spTree>
    <p:extLst>
      <p:ext uri="{BB962C8B-B14F-4D97-AF65-F5344CB8AC3E}">
        <p14:creationId xmlns:p14="http://schemas.microsoft.com/office/powerpoint/2010/main" val="223852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7200" dirty="0">
                <a:solidFill>
                  <a:schemeClr val="bg1"/>
                </a:solidFill>
              </a:rPr>
              <a:t>  Sequoyah</a:t>
            </a:r>
          </a:p>
        </p:txBody>
      </p:sp>
      <p:sp>
        <p:nvSpPr>
          <p:cNvPr id="3" name="Content Placeholder 2"/>
          <p:cNvSpPr>
            <a:spLocks noGrp="1"/>
          </p:cNvSpPr>
          <p:nvPr>
            <p:ph idx="1"/>
          </p:nvPr>
        </p:nvSpPr>
        <p:spPr>
          <a:xfrm>
            <a:off x="457200" y="1143000"/>
            <a:ext cx="8382000" cy="2392363"/>
          </a:xfrm>
        </p:spPr>
        <p:txBody>
          <a:bodyPr/>
          <a:lstStyle/>
          <a:p>
            <a:pPr>
              <a:spcAft>
                <a:spcPts val="600"/>
              </a:spcAft>
            </a:pPr>
            <a:r>
              <a:rPr lang="en-US" sz="2800" dirty="0">
                <a:solidFill>
                  <a:schemeClr val="bg1"/>
                </a:solidFill>
              </a:rPr>
              <a:t>One day, Chief Charles Hicks taught Sequoyah how to write his name so he could sign his work like other silversmiths did.</a:t>
            </a:r>
          </a:p>
          <a:p>
            <a:pPr>
              <a:spcAft>
                <a:spcPts val="600"/>
              </a:spcAft>
            </a:pPr>
            <a:r>
              <a:rPr lang="en-US" sz="2800" dirty="0">
                <a:solidFill>
                  <a:schemeClr val="bg1"/>
                </a:solidFill>
              </a:rPr>
              <a:t>Sequoyah wanted the Cherokee to be able to communicate and preserve their traditions through writings like the white man.</a:t>
            </a:r>
          </a:p>
          <a:p>
            <a:pPr>
              <a:spcAft>
                <a:spcPts val="600"/>
              </a:spcAft>
            </a:pPr>
            <a:r>
              <a:rPr lang="en-US" sz="2800" dirty="0">
                <a:solidFill>
                  <a:schemeClr val="bg1"/>
                </a:solidFill>
              </a:rPr>
              <a:t>Sequoyah decided to create written words for the Cherokee language.</a:t>
            </a:r>
          </a:p>
          <a:p>
            <a:pPr>
              <a:spcAft>
                <a:spcPts val="600"/>
              </a:spcAft>
            </a:pPr>
            <a:endParaRPr lang="en-US" sz="2800" dirty="0">
              <a:solidFill>
                <a:schemeClr val="bg1"/>
              </a:solidFill>
            </a:endParaRPr>
          </a:p>
          <a:p>
            <a:pPr>
              <a:spcAft>
                <a:spcPts val="600"/>
              </a:spcAft>
            </a:pPr>
            <a:endParaRPr lang="en-US" sz="2800" dirty="0">
              <a:solidFill>
                <a:srgbClr val="FFFFFF"/>
              </a:solidFill>
            </a:endParaRPr>
          </a:p>
          <a:p>
            <a:endParaRPr lang="en-US" sz="2800" dirty="0">
              <a:solidFill>
                <a:schemeClr val="bg1"/>
              </a:solidFill>
            </a:endParaRPr>
          </a:p>
          <a:p>
            <a:pPr marL="0" indent="0">
              <a:buNone/>
            </a:pPr>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282918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sz="7200" dirty="0">
                <a:solidFill>
                  <a:schemeClr val="bg1"/>
                </a:solidFill>
              </a:rPr>
              <a:t>Sequoyah</a:t>
            </a:r>
          </a:p>
        </p:txBody>
      </p:sp>
      <p:sp>
        <p:nvSpPr>
          <p:cNvPr id="3" name="Content Placeholder 2"/>
          <p:cNvSpPr>
            <a:spLocks noGrp="1"/>
          </p:cNvSpPr>
          <p:nvPr>
            <p:ph idx="1"/>
          </p:nvPr>
        </p:nvSpPr>
        <p:spPr>
          <a:xfrm>
            <a:off x="14784" y="1447800"/>
            <a:ext cx="9129216" cy="3382963"/>
          </a:xfrm>
        </p:spPr>
        <p:txBody>
          <a:bodyPr/>
          <a:lstStyle/>
          <a:p>
            <a:r>
              <a:rPr lang="en-US" sz="2800" dirty="0">
                <a:solidFill>
                  <a:schemeClr val="bg1"/>
                </a:solidFill>
              </a:rPr>
              <a:t>At first he used Pictographs but realized that there would be thousands of symbols in Cherokee language.</a:t>
            </a:r>
          </a:p>
          <a:p>
            <a:pPr lvl="0"/>
            <a:r>
              <a:rPr lang="en-US" sz="2800" dirty="0">
                <a:solidFill>
                  <a:srgbClr val="FFFFFF"/>
                </a:solidFill>
              </a:rPr>
              <a:t>Instead he decided to create symbols for each syllable the Cherokee spoke.</a:t>
            </a:r>
          </a:p>
          <a:p>
            <a:r>
              <a:rPr lang="en-US" sz="2800" dirty="0">
                <a:solidFill>
                  <a:schemeClr val="bg1"/>
                </a:solidFill>
              </a:rPr>
              <a:t>Over 12 years, Sequoyah invented about 85 characters for various Cherokee syllables.</a:t>
            </a:r>
          </a:p>
          <a:p>
            <a:pPr lvl="0"/>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19339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7200" dirty="0">
                <a:solidFill>
                  <a:schemeClr val="bg1"/>
                </a:solidFill>
              </a:rPr>
              <a:t>                 Sequoyah</a:t>
            </a:r>
          </a:p>
        </p:txBody>
      </p:sp>
      <p:sp>
        <p:nvSpPr>
          <p:cNvPr id="3" name="Content Placeholder 2"/>
          <p:cNvSpPr>
            <a:spLocks noGrp="1"/>
          </p:cNvSpPr>
          <p:nvPr>
            <p:ph idx="1"/>
          </p:nvPr>
        </p:nvSpPr>
        <p:spPr>
          <a:xfrm>
            <a:off x="4267200" y="1570037"/>
            <a:ext cx="4876800" cy="2392363"/>
          </a:xfrm>
        </p:spPr>
        <p:txBody>
          <a:bodyPr/>
          <a:lstStyle/>
          <a:p>
            <a:r>
              <a:rPr lang="en-US" dirty="0">
                <a:solidFill>
                  <a:schemeClr val="bg1"/>
                </a:solidFill>
              </a:rPr>
              <a:t>Sequoyah’s system of written communication for the Cherokee language became known as Sequoyah’s Talking Leaves.</a:t>
            </a:r>
          </a:p>
          <a:p>
            <a:pPr marL="0" indent="0">
              <a:buNone/>
            </a:pPr>
            <a:endParaRPr lang="en-US" dirty="0">
              <a:solidFill>
                <a:schemeClr val="bg1"/>
              </a:solidFill>
            </a:endParaRPr>
          </a:p>
          <a:p>
            <a:endParaRPr lang="en-US" dirty="0">
              <a:solidFill>
                <a:schemeClr val="bg1"/>
              </a:solidFill>
            </a:endParaRPr>
          </a:p>
        </p:txBody>
      </p:sp>
      <p:grpSp>
        <p:nvGrpSpPr>
          <p:cNvPr id="7" name="Group 6"/>
          <p:cNvGrpSpPr/>
          <p:nvPr/>
        </p:nvGrpSpPr>
        <p:grpSpPr>
          <a:xfrm>
            <a:off x="152400" y="304800"/>
            <a:ext cx="4114800" cy="5334000"/>
            <a:chOff x="533400" y="1066800"/>
            <a:chExt cx="3733800" cy="4724400"/>
          </a:xfrm>
        </p:grpSpPr>
        <p:sp>
          <p:nvSpPr>
            <p:cNvPr id="6" name="Rectangle 5"/>
            <p:cNvSpPr/>
            <p:nvPr/>
          </p:nvSpPr>
          <p:spPr>
            <a:xfrm>
              <a:off x="533400" y="1066800"/>
              <a:ext cx="3733800" cy="472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www.georgiahistory.com/assets/0000/8563/CherokeeSyllabar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3415589" cy="44490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357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959"/>
            <a:ext cx="9144000" cy="1143000"/>
          </a:xfrm>
        </p:spPr>
        <p:txBody>
          <a:bodyPr/>
          <a:lstStyle/>
          <a:p>
            <a:r>
              <a:rPr lang="en-US" sz="6600" dirty="0">
                <a:solidFill>
                  <a:schemeClr val="bg1"/>
                </a:solidFill>
              </a:rPr>
              <a:t>Creek</a:t>
            </a:r>
          </a:p>
        </p:txBody>
      </p:sp>
      <p:sp>
        <p:nvSpPr>
          <p:cNvPr id="3" name="Content Placeholder 2"/>
          <p:cNvSpPr>
            <a:spLocks noGrp="1"/>
          </p:cNvSpPr>
          <p:nvPr>
            <p:ph idx="1"/>
          </p:nvPr>
        </p:nvSpPr>
        <p:spPr>
          <a:xfrm>
            <a:off x="0" y="708818"/>
            <a:ext cx="8839200" cy="4525963"/>
          </a:xfrm>
        </p:spPr>
        <p:txBody>
          <a:bodyPr/>
          <a:lstStyle/>
          <a:p>
            <a:r>
              <a:rPr lang="en-US" sz="2400" dirty="0">
                <a:solidFill>
                  <a:schemeClr val="bg1"/>
                </a:solidFill>
              </a:rPr>
              <a:t>The Creek are a Native American tribe that lived in the Southeastern Woodlands.  </a:t>
            </a:r>
          </a:p>
          <a:p>
            <a:r>
              <a:rPr lang="en-US" sz="2400" dirty="0">
                <a:solidFill>
                  <a:schemeClr val="bg1"/>
                </a:solidFill>
              </a:rPr>
              <a:t>The white settlers called them Creek Indians after Ocmulgee Creek in Georgia. They originally called themselves </a:t>
            </a:r>
            <a:r>
              <a:rPr lang="en-US" sz="2400" i="1" dirty="0" err="1">
                <a:solidFill>
                  <a:schemeClr val="bg1"/>
                </a:solidFill>
              </a:rPr>
              <a:t>Isti</a:t>
            </a:r>
            <a:r>
              <a:rPr lang="en-US" sz="2400" dirty="0">
                <a:solidFill>
                  <a:schemeClr val="bg1"/>
                </a:solidFill>
              </a:rPr>
              <a:t> or </a:t>
            </a:r>
            <a:r>
              <a:rPr lang="en-US" sz="2400" i="1" dirty="0" err="1">
                <a:solidFill>
                  <a:schemeClr val="bg1"/>
                </a:solidFill>
              </a:rPr>
              <a:t>Istichata</a:t>
            </a:r>
            <a:r>
              <a:rPr lang="en-US" sz="2400" dirty="0">
                <a:solidFill>
                  <a:schemeClr val="bg1"/>
                </a:solidFill>
              </a:rPr>
              <a:t>, but began to identify themselves as </a:t>
            </a:r>
            <a:r>
              <a:rPr lang="en-US" sz="2400" i="1" dirty="0">
                <a:solidFill>
                  <a:schemeClr val="bg1"/>
                </a:solidFill>
              </a:rPr>
              <a:t>Muskogee</a:t>
            </a:r>
            <a:r>
              <a:rPr lang="en-US" sz="2400" dirty="0">
                <a:solidFill>
                  <a:schemeClr val="bg1"/>
                </a:solidFill>
              </a:rPr>
              <a:t> soon after Europeans arrived. </a:t>
            </a:r>
          </a:p>
        </p:txBody>
      </p:sp>
      <p:pic>
        <p:nvPicPr>
          <p:cNvPr id="2050" name="Picture 2" descr="File:Middle Tennessee.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194323"/>
            <a:ext cx="5638801" cy="17041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9899556">
            <a:off x="2044590" y="3483042"/>
            <a:ext cx="2286000" cy="523220"/>
          </a:xfrm>
          <a:prstGeom prst="rect">
            <a:avLst/>
          </a:prstGeom>
          <a:noFill/>
        </p:spPr>
        <p:txBody>
          <a:bodyPr wrap="square" rtlCol="0">
            <a:spAutoFit/>
          </a:bodyPr>
          <a:lstStyle/>
          <a:p>
            <a:r>
              <a:rPr lang="en-US" sz="2800" b="1" dirty="0"/>
              <a:t>Creek</a:t>
            </a:r>
            <a:endParaRPr lang="en-US" sz="2000" dirty="0"/>
          </a:p>
        </p:txBody>
      </p:sp>
      <p:pic>
        <p:nvPicPr>
          <p:cNvPr id="4100" name="Picture 4" descr="http://www.native-languages.org/images/georgi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3675" y="2636713"/>
            <a:ext cx="2447925"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97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95401" y="1295399"/>
            <a:ext cx="6647048" cy="3606629"/>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sz="5400" dirty="0">
                <a:solidFill>
                  <a:schemeClr val="bg1"/>
                </a:solidFill>
              </a:rPr>
              <a:t>Southeastern Woodlands</a:t>
            </a:r>
          </a:p>
        </p:txBody>
      </p:sp>
      <p:pic>
        <p:nvPicPr>
          <p:cNvPr id="5122" name="Picture 2" descr="http://t0.gstatic.com/images?q=tbn:ANd9GcSelIqDQS1rp11lNSE9dU7GJxq3lNUUmjyKv_fAU0BulDHt8An1_rqc806L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925" y="1447800"/>
            <a:ext cx="5324475" cy="34542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853865">
            <a:off x="6575353" y="3795770"/>
            <a:ext cx="1303555" cy="746642"/>
          </a:xfrm>
          <a:prstGeom prst="rect">
            <a:avLst/>
          </a:prstGeom>
          <a:solidFill>
            <a:schemeClr val="bg1"/>
          </a:solidFill>
        </p:spPr>
        <p:txBody>
          <a:bodyPr wrap="square" rtlCol="0">
            <a:spAutoFit/>
          </a:bodyPr>
          <a:lstStyle/>
          <a:p>
            <a:endParaRPr lang="en-US" dirty="0"/>
          </a:p>
        </p:txBody>
      </p:sp>
      <p:sp>
        <p:nvSpPr>
          <p:cNvPr id="4" name="Oval 3"/>
          <p:cNvSpPr/>
          <p:nvPr/>
        </p:nvSpPr>
        <p:spPr>
          <a:xfrm>
            <a:off x="5029200" y="2819400"/>
            <a:ext cx="1981200" cy="185402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81800" y="4419600"/>
            <a:ext cx="2286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2626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95401" y="1295399"/>
            <a:ext cx="6647048" cy="3606629"/>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sz="5400" dirty="0">
                <a:solidFill>
                  <a:schemeClr val="bg1"/>
                </a:solidFill>
              </a:rPr>
              <a:t>Southeastern Woodlands</a:t>
            </a:r>
          </a:p>
        </p:txBody>
      </p:sp>
      <p:pic>
        <p:nvPicPr>
          <p:cNvPr id="5122" name="Picture 2" descr="http://t0.gstatic.com/images?q=tbn:ANd9GcSelIqDQS1rp11lNSE9dU7GJxq3lNUUmjyKv_fAU0BulDHt8An1_rqc806L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925" y="1447800"/>
            <a:ext cx="5324475" cy="34542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853865">
            <a:off x="6575353" y="3795770"/>
            <a:ext cx="1303555" cy="746642"/>
          </a:xfrm>
          <a:prstGeom prst="rect">
            <a:avLst/>
          </a:prstGeom>
          <a:solidFill>
            <a:schemeClr val="bg1"/>
          </a:solidFill>
        </p:spPr>
        <p:txBody>
          <a:bodyPr wrap="square" rtlCol="0">
            <a:spAutoFit/>
          </a:bodyPr>
          <a:lstStyle/>
          <a:p>
            <a:endParaRPr lang="en-US" dirty="0"/>
          </a:p>
        </p:txBody>
      </p:sp>
      <p:sp>
        <p:nvSpPr>
          <p:cNvPr id="4" name="Oval 3"/>
          <p:cNvSpPr/>
          <p:nvPr/>
        </p:nvSpPr>
        <p:spPr>
          <a:xfrm>
            <a:off x="5029200" y="2819400"/>
            <a:ext cx="1981200" cy="185402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81800" y="4419600"/>
            <a:ext cx="2286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95189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000" dirty="0">
                <a:solidFill>
                  <a:schemeClr val="bg1"/>
                </a:solidFill>
              </a:rPr>
              <a:t>Creek</a:t>
            </a:r>
          </a:p>
        </p:txBody>
      </p:sp>
      <p:sp>
        <p:nvSpPr>
          <p:cNvPr id="3" name="Content Placeholder 2"/>
          <p:cNvSpPr>
            <a:spLocks noGrp="1"/>
          </p:cNvSpPr>
          <p:nvPr>
            <p:ph idx="1"/>
          </p:nvPr>
        </p:nvSpPr>
        <p:spPr>
          <a:xfrm>
            <a:off x="-152400" y="914400"/>
            <a:ext cx="5791200" cy="4525963"/>
          </a:xfrm>
        </p:spPr>
        <p:txBody>
          <a:bodyPr/>
          <a:lstStyle/>
          <a:p>
            <a:pPr algn="ctr"/>
            <a:r>
              <a:rPr lang="en-US" sz="2400" dirty="0">
                <a:solidFill>
                  <a:schemeClr val="bg1"/>
                </a:solidFill>
              </a:rPr>
              <a:t>The Creek were originally called the </a:t>
            </a:r>
            <a:r>
              <a:rPr lang="en-US" sz="2400" b="1" dirty="0">
                <a:solidFill>
                  <a:schemeClr val="bg1"/>
                </a:solidFill>
              </a:rPr>
              <a:t>Muscogee</a:t>
            </a:r>
            <a:r>
              <a:rPr lang="en-US" sz="2400" dirty="0">
                <a:solidFill>
                  <a:schemeClr val="bg1"/>
                </a:solidFill>
              </a:rPr>
              <a:t> (muss-KOH-gee).</a:t>
            </a:r>
          </a:p>
          <a:p>
            <a:pPr algn="ctr"/>
            <a:r>
              <a:rPr lang="en-US" sz="2400" b="1" dirty="0">
                <a:solidFill>
                  <a:schemeClr val="bg1"/>
                </a:solidFill>
              </a:rPr>
              <a:t>Muscogee</a:t>
            </a:r>
            <a:r>
              <a:rPr lang="en-US" sz="2400" dirty="0">
                <a:solidFill>
                  <a:schemeClr val="bg1"/>
                </a:solidFill>
              </a:rPr>
              <a:t> is the original name for the Creek.</a:t>
            </a:r>
          </a:p>
          <a:p>
            <a:pPr algn="ctr"/>
            <a:r>
              <a:rPr lang="en-US" sz="2400" dirty="0">
                <a:solidFill>
                  <a:schemeClr val="bg1"/>
                </a:solidFill>
              </a:rPr>
              <a:t>Today, many people use the two words together</a:t>
            </a:r>
            <a:r>
              <a:rPr lang="en-US" sz="2400" b="1" dirty="0">
                <a:solidFill>
                  <a:schemeClr val="bg1"/>
                </a:solidFill>
              </a:rPr>
              <a:t>:</a:t>
            </a:r>
            <a:r>
              <a:rPr lang="en-US" sz="2400" dirty="0">
                <a:solidFill>
                  <a:schemeClr val="bg1"/>
                </a:solidFill>
              </a:rPr>
              <a:t> Muskogee Creek</a:t>
            </a:r>
          </a:p>
          <a:p>
            <a:pPr algn="ctr"/>
            <a:r>
              <a:rPr lang="en-US" sz="2400" dirty="0">
                <a:solidFill>
                  <a:schemeClr val="bg1"/>
                </a:solidFill>
              </a:rPr>
              <a:t>They are descendants of the Mississippi Mound Builders.</a:t>
            </a:r>
          </a:p>
          <a:p>
            <a:pPr algn="ctr"/>
            <a:r>
              <a:rPr lang="en-US" sz="2400" dirty="0">
                <a:solidFill>
                  <a:schemeClr val="bg1"/>
                </a:solidFill>
              </a:rPr>
              <a:t>Like the Cherokee, they lived near rivers.</a:t>
            </a:r>
          </a:p>
          <a:p>
            <a:pPr algn="ctr"/>
            <a:endParaRPr lang="en-US" sz="2400" dirty="0">
              <a:solidFill>
                <a:schemeClr val="bg1"/>
              </a:solidFill>
            </a:endParaRPr>
          </a:p>
          <a:p>
            <a:pPr algn="ctr"/>
            <a:endParaRPr lang="en-US" sz="2400" dirty="0">
              <a:solidFill>
                <a:schemeClr val="bg1"/>
              </a:solidFill>
            </a:endParaRPr>
          </a:p>
        </p:txBody>
      </p:sp>
      <p:pic>
        <p:nvPicPr>
          <p:cNvPr id="2052" name="Picture 4" descr="http://1.bp.blogspot.com/-tYzz_-54ZzQ/T8EQwJtGm7I/AAAAAAAAIKY/nUArvMK6W6U/s1600/Creek+Indian+Houses+Describ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0825" y="2133600"/>
            <a:ext cx="334395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57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5105400" cy="4525963"/>
          </a:xfrm>
        </p:spPr>
        <p:txBody>
          <a:bodyPr/>
          <a:lstStyle/>
          <a:p>
            <a:pPr algn="ctr"/>
            <a:r>
              <a:rPr lang="en-US" sz="2400" dirty="0">
                <a:solidFill>
                  <a:schemeClr val="bg1"/>
                </a:solidFill>
              </a:rPr>
              <a:t>At first, the Muscogee were a union of several tribes.</a:t>
            </a:r>
          </a:p>
          <a:p>
            <a:pPr algn="ctr"/>
            <a:r>
              <a:rPr lang="en-US" sz="2400" dirty="0">
                <a:solidFill>
                  <a:schemeClr val="bg1"/>
                </a:solidFill>
              </a:rPr>
              <a:t>These tribes lived in settlements were called towns.  </a:t>
            </a:r>
          </a:p>
          <a:p>
            <a:pPr algn="ctr"/>
            <a:r>
              <a:rPr lang="en-US" sz="2400" dirty="0">
                <a:solidFill>
                  <a:schemeClr val="bg1"/>
                </a:solidFill>
              </a:rPr>
              <a:t>As the populations grew, new tribal towns grew out of “Mother towns.”</a:t>
            </a:r>
          </a:p>
          <a:p>
            <a:pPr algn="ctr"/>
            <a:r>
              <a:rPr lang="en-US" sz="2400" dirty="0">
                <a:solidFill>
                  <a:schemeClr val="bg1"/>
                </a:solidFill>
              </a:rPr>
              <a:t>By the early 1800’s there were about 20,000 Muscogee living in 50 towns.</a:t>
            </a:r>
          </a:p>
        </p:txBody>
      </p:sp>
      <p:sp>
        <p:nvSpPr>
          <p:cNvPr id="2" name="Title 1"/>
          <p:cNvSpPr>
            <a:spLocks noGrp="1"/>
          </p:cNvSpPr>
          <p:nvPr>
            <p:ph type="title"/>
          </p:nvPr>
        </p:nvSpPr>
        <p:spPr>
          <a:xfrm>
            <a:off x="457200" y="0"/>
            <a:ext cx="8229600" cy="1143000"/>
          </a:xfrm>
        </p:spPr>
        <p:txBody>
          <a:bodyPr/>
          <a:lstStyle/>
          <a:p>
            <a:r>
              <a:rPr lang="en-US" sz="6000" dirty="0">
                <a:solidFill>
                  <a:schemeClr val="bg1"/>
                </a:solidFill>
              </a:rPr>
              <a:t>Creek Villages</a:t>
            </a:r>
          </a:p>
        </p:txBody>
      </p:sp>
      <p:pic>
        <p:nvPicPr>
          <p:cNvPr id="3074" name="Picture 2" descr="http://www.native-languages.org/images/dau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12590"/>
            <a:ext cx="2459083" cy="17564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native-languages.org/images/natche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124200"/>
            <a:ext cx="2438400" cy="1990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40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66800"/>
            <a:ext cx="4953000" cy="4525963"/>
          </a:xfrm>
        </p:spPr>
        <p:txBody>
          <a:bodyPr/>
          <a:lstStyle/>
          <a:p>
            <a:r>
              <a:rPr lang="en-US" sz="2800" dirty="0">
                <a:solidFill>
                  <a:schemeClr val="bg1"/>
                </a:solidFill>
              </a:rPr>
              <a:t>Each town had a square, or plaza, for gathering together.</a:t>
            </a:r>
          </a:p>
          <a:p>
            <a:r>
              <a:rPr lang="en-US" sz="2800" dirty="0">
                <a:solidFill>
                  <a:schemeClr val="bg1"/>
                </a:solidFill>
              </a:rPr>
              <a:t>Ceremonies for peace, war and harvest time were all held in the square.</a:t>
            </a:r>
          </a:p>
          <a:p>
            <a:r>
              <a:rPr lang="en-US" sz="2800" dirty="0">
                <a:solidFill>
                  <a:schemeClr val="bg1"/>
                </a:solidFill>
              </a:rPr>
              <a:t>Some towns also had a temple built on an eight foot high earth mound.</a:t>
            </a:r>
          </a:p>
        </p:txBody>
      </p:sp>
      <p:sp>
        <p:nvSpPr>
          <p:cNvPr id="2" name="Title 1"/>
          <p:cNvSpPr>
            <a:spLocks noGrp="1"/>
          </p:cNvSpPr>
          <p:nvPr>
            <p:ph type="title"/>
          </p:nvPr>
        </p:nvSpPr>
        <p:spPr>
          <a:xfrm>
            <a:off x="457200" y="0"/>
            <a:ext cx="8229600" cy="1143000"/>
          </a:xfrm>
        </p:spPr>
        <p:txBody>
          <a:bodyPr/>
          <a:lstStyle/>
          <a:p>
            <a:r>
              <a:rPr lang="en-US" sz="6000" dirty="0">
                <a:solidFill>
                  <a:schemeClr val="bg1"/>
                </a:solidFill>
              </a:rPr>
              <a:t>Creek Villages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52915">
            <a:off x="4944781" y="1510597"/>
            <a:ext cx="3886240" cy="3065482"/>
          </a:xfrm>
          <a:prstGeom prst="rect">
            <a:avLst/>
          </a:prstGeom>
        </p:spPr>
      </p:pic>
    </p:spTree>
    <p:extLst>
      <p:ext uri="{BB962C8B-B14F-4D97-AF65-F5344CB8AC3E}">
        <p14:creationId xmlns:p14="http://schemas.microsoft.com/office/powerpoint/2010/main" val="56006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66800"/>
            <a:ext cx="5181600" cy="4525963"/>
          </a:xfrm>
        </p:spPr>
        <p:txBody>
          <a:bodyPr/>
          <a:lstStyle/>
          <a:p>
            <a:pPr marL="0" indent="0" algn="ctr">
              <a:buNone/>
            </a:pPr>
            <a:r>
              <a:rPr lang="en-US" sz="2400" dirty="0">
                <a:solidFill>
                  <a:schemeClr val="bg1"/>
                </a:solidFill>
              </a:rPr>
              <a:t>Creek men wore breechcloths and leggings. Creek women wore wraparound skirts and mantles made of deerskin or woven fiber. Creek men did not originally wear shirts, but both genders wore cloaks in cooler weather. The Creeks also wore moccasins on their feet. </a:t>
            </a:r>
          </a:p>
        </p:txBody>
      </p:sp>
      <p:sp>
        <p:nvSpPr>
          <p:cNvPr id="2" name="Title 1"/>
          <p:cNvSpPr>
            <a:spLocks noGrp="1"/>
          </p:cNvSpPr>
          <p:nvPr>
            <p:ph type="title"/>
          </p:nvPr>
        </p:nvSpPr>
        <p:spPr>
          <a:xfrm>
            <a:off x="457200" y="0"/>
            <a:ext cx="8229600" cy="1143000"/>
          </a:xfrm>
        </p:spPr>
        <p:txBody>
          <a:bodyPr/>
          <a:lstStyle/>
          <a:p>
            <a:r>
              <a:rPr lang="en-US" sz="6000" dirty="0">
                <a:solidFill>
                  <a:schemeClr val="bg1"/>
                </a:solidFill>
              </a:rPr>
              <a:t>Creek Clothing</a:t>
            </a:r>
          </a:p>
        </p:txBody>
      </p:sp>
      <p:pic>
        <p:nvPicPr>
          <p:cNvPr id="1028" name="Picture 4" descr="http://www.native-languages.org/images/clou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062446"/>
            <a:ext cx="1733550" cy="27852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native-languages.org/images/leggings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997779"/>
            <a:ext cx="1524000" cy="28646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native-languages.org/images/clout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267200"/>
            <a:ext cx="3743325" cy="2623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49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66800"/>
            <a:ext cx="5181600" cy="4525963"/>
          </a:xfrm>
        </p:spPr>
        <p:txBody>
          <a:bodyPr/>
          <a:lstStyle/>
          <a:p>
            <a:pPr marL="0" indent="0" algn="ctr">
              <a:buNone/>
            </a:pPr>
            <a:r>
              <a:rPr lang="en-US" sz="2400" dirty="0">
                <a:solidFill>
                  <a:schemeClr val="bg1"/>
                </a:solidFill>
              </a:rPr>
              <a:t>Creek men were hunters and sometimes went to war to protect their families. Creek women were farmers and also did most of the child care and cooking. Both took part in storytelling, artwork and music, and traditional medicine. In the past, the chief was always a man, but today a Creek woman can participate in government too. </a:t>
            </a:r>
            <a:br>
              <a:rPr lang="en-US" sz="2400" dirty="0">
                <a:solidFill>
                  <a:schemeClr val="bg1"/>
                </a:solidFill>
              </a:rPr>
            </a:br>
            <a:endParaRPr lang="en-US" sz="2400" dirty="0">
              <a:solidFill>
                <a:schemeClr val="bg1"/>
              </a:solidFill>
            </a:endParaRPr>
          </a:p>
        </p:txBody>
      </p:sp>
      <p:sp>
        <p:nvSpPr>
          <p:cNvPr id="2" name="Title 1"/>
          <p:cNvSpPr>
            <a:spLocks noGrp="1"/>
          </p:cNvSpPr>
          <p:nvPr>
            <p:ph type="title"/>
          </p:nvPr>
        </p:nvSpPr>
        <p:spPr>
          <a:xfrm>
            <a:off x="457200" y="0"/>
            <a:ext cx="8229600" cy="1143000"/>
          </a:xfrm>
        </p:spPr>
        <p:txBody>
          <a:bodyPr/>
          <a:lstStyle/>
          <a:p>
            <a:r>
              <a:rPr lang="en-US" sz="6000" dirty="0">
                <a:solidFill>
                  <a:schemeClr val="bg1"/>
                </a:solidFill>
              </a:rPr>
              <a:t>Creek Roles</a:t>
            </a:r>
          </a:p>
        </p:txBody>
      </p:sp>
      <p:pic>
        <p:nvPicPr>
          <p:cNvPr id="5122" name="Picture 2" descr="http://www.perdidobaytribe.org/system/files/Lifeways/CatlinCreekFamily%20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146" y="1066800"/>
            <a:ext cx="3959654"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49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48" y="1143000"/>
            <a:ext cx="4786952" cy="4525963"/>
          </a:xfrm>
        </p:spPr>
        <p:txBody>
          <a:bodyPr/>
          <a:lstStyle/>
          <a:p>
            <a:pPr marL="0" indent="0" algn="ctr">
              <a:buNone/>
            </a:pPr>
            <a:r>
              <a:rPr lang="en-US" sz="2800" dirty="0">
                <a:solidFill>
                  <a:schemeClr val="bg1"/>
                </a:solidFill>
              </a:rPr>
              <a:t>The Creek Indians made long dugout canoes from hollowed-out cypress logs. Over land, the </a:t>
            </a:r>
            <a:r>
              <a:rPr lang="en-US" sz="2800" dirty="0" err="1">
                <a:solidFill>
                  <a:schemeClr val="bg1"/>
                </a:solidFill>
              </a:rPr>
              <a:t>Muskogees</a:t>
            </a:r>
            <a:r>
              <a:rPr lang="en-US" sz="2800" dirty="0">
                <a:solidFill>
                  <a:schemeClr val="bg1"/>
                </a:solidFill>
              </a:rPr>
              <a:t> Creeks used dogs as pack animals. (There were no horses in North America until colonists brought them over from Europe.)</a:t>
            </a:r>
          </a:p>
        </p:txBody>
      </p:sp>
      <p:sp>
        <p:nvSpPr>
          <p:cNvPr id="2" name="Title 1"/>
          <p:cNvSpPr>
            <a:spLocks noGrp="1"/>
          </p:cNvSpPr>
          <p:nvPr>
            <p:ph type="title"/>
          </p:nvPr>
        </p:nvSpPr>
        <p:spPr>
          <a:xfrm>
            <a:off x="457200" y="-228600"/>
            <a:ext cx="8229600" cy="1143000"/>
          </a:xfrm>
        </p:spPr>
        <p:txBody>
          <a:bodyPr/>
          <a:lstStyle/>
          <a:p>
            <a:r>
              <a:rPr lang="en-US" sz="6000" dirty="0">
                <a:solidFill>
                  <a:schemeClr val="bg1"/>
                </a:solidFill>
              </a:rPr>
              <a:t>Transportation</a:t>
            </a:r>
          </a:p>
        </p:txBody>
      </p:sp>
      <p:pic>
        <p:nvPicPr>
          <p:cNvPr id="1026" name="Picture 2" descr="http://www.native-languages.org/images/cano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7424" y="849726"/>
            <a:ext cx="3879376" cy="28078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ative-languages.org/images/canoe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928552"/>
            <a:ext cx="3745552" cy="2893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33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sz="6600" dirty="0">
                <a:solidFill>
                  <a:schemeClr val="bg1"/>
                </a:solidFill>
              </a:rPr>
              <a:t>Cherokee</a:t>
            </a:r>
          </a:p>
        </p:txBody>
      </p:sp>
      <p:sp>
        <p:nvSpPr>
          <p:cNvPr id="3" name="Content Placeholder 2"/>
          <p:cNvSpPr>
            <a:spLocks noGrp="1"/>
          </p:cNvSpPr>
          <p:nvPr>
            <p:ph idx="1"/>
          </p:nvPr>
        </p:nvSpPr>
        <p:spPr>
          <a:xfrm>
            <a:off x="152400" y="914400"/>
            <a:ext cx="8991600" cy="4525963"/>
          </a:xfrm>
        </p:spPr>
        <p:txBody>
          <a:bodyPr/>
          <a:lstStyle/>
          <a:p>
            <a:r>
              <a:rPr lang="en-US" sz="2600" dirty="0">
                <a:solidFill>
                  <a:schemeClr val="bg1"/>
                </a:solidFill>
              </a:rPr>
              <a:t>The Cherokee (CHAIR-uh-</a:t>
            </a:r>
            <a:r>
              <a:rPr lang="en-US" sz="2600" dirty="0" err="1">
                <a:solidFill>
                  <a:schemeClr val="bg1"/>
                </a:solidFill>
              </a:rPr>
              <a:t>kee</a:t>
            </a:r>
            <a:r>
              <a:rPr lang="en-US" sz="2600" dirty="0">
                <a:solidFill>
                  <a:schemeClr val="bg1"/>
                </a:solidFill>
              </a:rPr>
              <a:t>) are a Native American </a:t>
            </a:r>
            <a:r>
              <a:rPr lang="en-US" sz="2600" b="1" dirty="0">
                <a:solidFill>
                  <a:schemeClr val="bg1"/>
                </a:solidFill>
              </a:rPr>
              <a:t>tribe</a:t>
            </a:r>
            <a:r>
              <a:rPr lang="en-US" sz="2600" dirty="0">
                <a:solidFill>
                  <a:schemeClr val="bg1"/>
                </a:solidFill>
              </a:rPr>
              <a:t> that lived in the Southeastern Woodlands.  </a:t>
            </a:r>
          </a:p>
          <a:p>
            <a:r>
              <a:rPr lang="en-US" sz="2600" dirty="0">
                <a:solidFill>
                  <a:schemeClr val="bg1"/>
                </a:solidFill>
              </a:rPr>
              <a:t>A </a:t>
            </a:r>
            <a:r>
              <a:rPr lang="en-US" sz="2600" b="1" dirty="0">
                <a:solidFill>
                  <a:schemeClr val="bg1"/>
                </a:solidFill>
              </a:rPr>
              <a:t>tribe</a:t>
            </a:r>
            <a:r>
              <a:rPr lang="en-US" sz="2600" dirty="0">
                <a:solidFill>
                  <a:schemeClr val="bg1"/>
                </a:solidFill>
              </a:rPr>
              <a:t> is a group of people who share the same language, tradition and ancestors.</a:t>
            </a:r>
          </a:p>
          <a:p>
            <a:r>
              <a:rPr lang="en-US" sz="2600" dirty="0">
                <a:solidFill>
                  <a:schemeClr val="bg1"/>
                </a:solidFill>
              </a:rPr>
              <a:t>Cherokee tribes in Tennessee were located in East Tennessee.</a:t>
            </a:r>
          </a:p>
        </p:txBody>
      </p:sp>
      <p:pic>
        <p:nvPicPr>
          <p:cNvPr id="1026" name="Picture 2" descr="http://upload.wikimedia.org/wikipedia/commons/e/ee/East_Tennessee-count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524250"/>
            <a:ext cx="6324600" cy="1581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9899556">
            <a:off x="5016391" y="4147138"/>
            <a:ext cx="2286000" cy="523220"/>
          </a:xfrm>
          <a:prstGeom prst="rect">
            <a:avLst/>
          </a:prstGeom>
          <a:noFill/>
        </p:spPr>
        <p:txBody>
          <a:bodyPr wrap="square" rtlCol="0">
            <a:spAutoFit/>
          </a:bodyPr>
          <a:lstStyle/>
          <a:p>
            <a:r>
              <a:rPr lang="en-US" sz="2800" b="1" dirty="0"/>
              <a:t>Cherokee</a:t>
            </a:r>
            <a:endParaRPr lang="en-US" sz="2000" dirty="0"/>
          </a:p>
        </p:txBody>
      </p:sp>
    </p:spTree>
    <p:extLst>
      <p:ext uri="{BB962C8B-B14F-4D97-AF65-F5344CB8AC3E}">
        <p14:creationId xmlns:p14="http://schemas.microsoft.com/office/powerpoint/2010/main" val="11639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a:t>Where the Cherokee Lived in Georgia</a:t>
            </a:r>
          </a:p>
        </p:txBody>
      </p:sp>
      <p:pic>
        <p:nvPicPr>
          <p:cNvPr id="9221" name="Picture 8" descr="http://cherokeehistory.com/l_origin.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76400"/>
            <a:ext cx="4191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http://www.cviog.uga.edu/Projects/gainfo/histcountymaps/cherokeenation1830map.jpg"/>
          <p:cNvPicPr>
            <a:picLocks noGrp="1" noChangeAspect="1" noChangeArrowheads="1"/>
          </p:cNvPicPr>
          <p:nvPr>
            <p:ph type="clipArt" sz="half" idx="2"/>
          </p:nvPr>
        </p:nvPicPr>
        <p:blipFill>
          <a:blip r:embed="rId5">
            <a:extLst>
              <a:ext uri="{28A0092B-C50C-407E-A947-70E740481C1C}">
                <a14:useLocalDpi xmlns:a14="http://schemas.microsoft.com/office/drawing/2010/main" val="0"/>
              </a:ext>
            </a:extLst>
          </a:blip>
          <a:srcRect/>
          <a:stretch>
            <a:fillRect/>
          </a:stretch>
        </p:blipFill>
        <p:spPr>
          <a:xfrm>
            <a:off x="4533900" y="1676400"/>
            <a:ext cx="4327525" cy="3200400"/>
          </a:xfrm>
          <a:noFill/>
        </p:spPr>
      </p:pic>
    </p:spTree>
    <p:extLst>
      <p:ext uri="{BB962C8B-B14F-4D97-AF65-F5344CB8AC3E}">
        <p14:creationId xmlns:p14="http://schemas.microsoft.com/office/powerpoint/2010/main" val="1563640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000" dirty="0">
                <a:solidFill>
                  <a:schemeClr val="bg1"/>
                </a:solidFill>
              </a:rPr>
              <a:t>Cherokee</a:t>
            </a:r>
          </a:p>
        </p:txBody>
      </p:sp>
      <p:sp>
        <p:nvSpPr>
          <p:cNvPr id="3" name="Content Placeholder 2"/>
          <p:cNvSpPr>
            <a:spLocks noGrp="1"/>
          </p:cNvSpPr>
          <p:nvPr>
            <p:ph idx="1"/>
          </p:nvPr>
        </p:nvSpPr>
        <p:spPr>
          <a:xfrm>
            <a:off x="457200" y="1341437"/>
            <a:ext cx="8229600" cy="4525963"/>
          </a:xfrm>
        </p:spPr>
        <p:txBody>
          <a:bodyPr/>
          <a:lstStyle/>
          <a:p>
            <a:r>
              <a:rPr lang="en-US" sz="2800" dirty="0">
                <a:solidFill>
                  <a:schemeClr val="bg1"/>
                </a:solidFill>
              </a:rPr>
              <a:t>The Cherokee lived in small </a:t>
            </a:r>
            <a:r>
              <a:rPr lang="en-US" sz="2800" b="1" dirty="0">
                <a:solidFill>
                  <a:schemeClr val="bg1"/>
                </a:solidFill>
              </a:rPr>
              <a:t>villages</a:t>
            </a:r>
            <a:r>
              <a:rPr lang="en-US" sz="2800" dirty="0">
                <a:solidFill>
                  <a:schemeClr val="bg1"/>
                </a:solidFill>
              </a:rPr>
              <a:t> located near rivers.</a:t>
            </a:r>
          </a:p>
          <a:p>
            <a:endParaRPr lang="en-US" sz="1000" dirty="0">
              <a:solidFill>
                <a:schemeClr val="bg1"/>
              </a:solidFill>
            </a:endParaRPr>
          </a:p>
          <a:p>
            <a:r>
              <a:rPr lang="en-US" sz="2800" dirty="0">
                <a:solidFill>
                  <a:schemeClr val="bg1"/>
                </a:solidFill>
              </a:rPr>
              <a:t>A </a:t>
            </a:r>
            <a:r>
              <a:rPr lang="en-US" sz="2800" b="1" dirty="0">
                <a:solidFill>
                  <a:schemeClr val="bg1"/>
                </a:solidFill>
              </a:rPr>
              <a:t>village</a:t>
            </a:r>
            <a:r>
              <a:rPr lang="en-US" sz="2800" dirty="0">
                <a:solidFill>
                  <a:schemeClr val="bg1"/>
                </a:solidFill>
              </a:rPr>
              <a:t> is a small group of houses and the people who live there.</a:t>
            </a:r>
            <a:r>
              <a:rPr lang="en-US" sz="2800" dirty="0"/>
              <a:t/>
            </a:r>
            <a:br>
              <a:rPr lang="en-US" sz="2800" dirty="0"/>
            </a:br>
            <a:endParaRPr lang="en-US" sz="1000" dirty="0">
              <a:solidFill>
                <a:schemeClr val="bg1"/>
              </a:solidFill>
            </a:endParaRPr>
          </a:p>
        </p:txBody>
      </p:sp>
      <p:pic>
        <p:nvPicPr>
          <p:cNvPr id="1026" name="Picture 2" descr="http://cdn2-b.examiner.com/sites/default/files/styles/image_content_width/hash/78/1d/1339096818_9085_8-Ocmulgee.jpg?itok=9G-Q2Vv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2648" y="3524250"/>
            <a:ext cx="4829175" cy="33511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2-b.examiner.com/sites/default/files/styles/image_content_width/hash/22/d5/22d548f9254391facf4bf89175748cad.jpg?itok=ANUC33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 y="3524250"/>
            <a:ext cx="4429125"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63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3962400" cy="4495801"/>
          </a:xfrm>
        </p:spPr>
        <p:txBody>
          <a:bodyPr/>
          <a:lstStyle/>
          <a:p>
            <a:r>
              <a:rPr lang="en-US" sz="2400" dirty="0">
                <a:solidFill>
                  <a:schemeClr val="bg1"/>
                </a:solidFill>
              </a:rPr>
              <a:t>Cherokee villages were located near rivers.</a:t>
            </a:r>
          </a:p>
          <a:p>
            <a:r>
              <a:rPr lang="en-US" sz="2400" dirty="0">
                <a:solidFill>
                  <a:schemeClr val="bg1"/>
                </a:solidFill>
              </a:rPr>
              <a:t>Most Cherokee lived in log cabins or earth lodges.</a:t>
            </a:r>
          </a:p>
          <a:p>
            <a:r>
              <a:rPr lang="en-US" sz="2400" dirty="0">
                <a:solidFill>
                  <a:schemeClr val="bg1"/>
                </a:solidFill>
              </a:rPr>
              <a:t>Cherokee villages had a circular Council House for meetings.</a:t>
            </a:r>
          </a:p>
        </p:txBody>
      </p:sp>
      <p:sp>
        <p:nvSpPr>
          <p:cNvPr id="2" name="Title 1"/>
          <p:cNvSpPr>
            <a:spLocks noGrp="1"/>
          </p:cNvSpPr>
          <p:nvPr>
            <p:ph type="title"/>
          </p:nvPr>
        </p:nvSpPr>
        <p:spPr>
          <a:xfrm>
            <a:off x="381000" y="-114300"/>
            <a:ext cx="8229600" cy="1143000"/>
          </a:xfrm>
        </p:spPr>
        <p:txBody>
          <a:bodyPr/>
          <a:lstStyle/>
          <a:p>
            <a:r>
              <a:rPr lang="en-US" sz="6000" dirty="0">
                <a:solidFill>
                  <a:schemeClr val="bg1"/>
                </a:solidFill>
              </a:rPr>
              <a:t>Cherokee Villages</a:t>
            </a:r>
          </a:p>
        </p:txBody>
      </p:sp>
      <p:pic>
        <p:nvPicPr>
          <p:cNvPr id="4098" name="Picture 2" descr="http://franklin.uga.edu/news/images/2009/cheroke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914400"/>
            <a:ext cx="5181600" cy="403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98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0"/>
            <a:ext cx="8001000" cy="1157288"/>
          </a:xfrm>
        </p:spPr>
        <p:txBody>
          <a:bodyPr/>
          <a:lstStyle/>
          <a:p>
            <a:r>
              <a:rPr lang="en-US" altLang="en-US" dirty="0">
                <a:solidFill>
                  <a:schemeClr val="bg1"/>
                </a:solidFill>
              </a:rPr>
              <a:t>Cherokee Community Life</a:t>
            </a:r>
          </a:p>
        </p:txBody>
      </p:sp>
      <p:sp>
        <p:nvSpPr>
          <p:cNvPr id="8195" name="Text Placeholder 2"/>
          <p:cNvSpPr>
            <a:spLocks noGrp="1"/>
          </p:cNvSpPr>
          <p:nvPr>
            <p:ph type="body" sz="half" idx="1"/>
          </p:nvPr>
        </p:nvSpPr>
        <p:spPr>
          <a:xfrm>
            <a:off x="228600" y="1066800"/>
            <a:ext cx="5715000" cy="4572000"/>
          </a:xfrm>
        </p:spPr>
        <p:txBody>
          <a:bodyPr/>
          <a:lstStyle/>
          <a:p>
            <a:r>
              <a:rPr lang="en-US" altLang="en-US" sz="2800" dirty="0">
                <a:solidFill>
                  <a:schemeClr val="bg1"/>
                </a:solidFill>
              </a:rPr>
              <a:t>Division of</a:t>
            </a:r>
            <a:br>
              <a:rPr lang="en-US" altLang="en-US" sz="2800" dirty="0">
                <a:solidFill>
                  <a:schemeClr val="bg1"/>
                </a:solidFill>
              </a:rPr>
            </a:br>
            <a:r>
              <a:rPr lang="en-US" altLang="en-US" sz="2800" dirty="0">
                <a:solidFill>
                  <a:schemeClr val="bg1"/>
                </a:solidFill>
              </a:rPr>
              <a:t>labor between</a:t>
            </a:r>
            <a:br>
              <a:rPr lang="en-US" altLang="en-US" sz="2800" dirty="0">
                <a:solidFill>
                  <a:schemeClr val="bg1"/>
                </a:solidFill>
              </a:rPr>
            </a:br>
            <a:r>
              <a:rPr lang="en-US" altLang="en-US" sz="2800" dirty="0">
                <a:solidFill>
                  <a:schemeClr val="bg1"/>
                </a:solidFill>
              </a:rPr>
              <a:t>men &amp; women</a:t>
            </a:r>
          </a:p>
          <a:p>
            <a:r>
              <a:rPr lang="en-US" altLang="en-US" sz="2800" dirty="0">
                <a:solidFill>
                  <a:schemeClr val="bg1"/>
                </a:solidFill>
              </a:rPr>
              <a:t>Active trading </a:t>
            </a:r>
            <a:br>
              <a:rPr lang="en-US" altLang="en-US" sz="2800" dirty="0">
                <a:solidFill>
                  <a:schemeClr val="bg1"/>
                </a:solidFill>
              </a:rPr>
            </a:br>
            <a:r>
              <a:rPr lang="en-US" altLang="en-US" sz="2800" dirty="0">
                <a:solidFill>
                  <a:schemeClr val="bg1"/>
                </a:solidFill>
              </a:rPr>
              <a:t>culture</a:t>
            </a:r>
          </a:p>
          <a:p>
            <a:r>
              <a:rPr lang="en-US" altLang="en-US" sz="2800" dirty="0">
                <a:solidFill>
                  <a:schemeClr val="bg1"/>
                </a:solidFill>
              </a:rPr>
              <a:t>Settled, farming communities</a:t>
            </a:r>
          </a:p>
          <a:p>
            <a:r>
              <a:rPr lang="en-US" altLang="en-US" sz="2800" dirty="0">
                <a:solidFill>
                  <a:schemeClr val="bg1"/>
                </a:solidFill>
              </a:rPr>
              <a:t>Removed to Oklahoma in 1838 – the Trail of Tears</a:t>
            </a:r>
          </a:p>
          <a:p>
            <a:endParaRPr lang="en-US" altLang="en-US" sz="2800" dirty="0"/>
          </a:p>
        </p:txBody>
      </p:sp>
      <p:pic>
        <p:nvPicPr>
          <p:cNvPr id="8196" name="Picture 6" descr="Image:CNCourthouse.jpg">
            <a:hlinkClick r:id="rId3"/>
          </p:cNvPr>
          <p:cNvPicPr>
            <a:picLocks noGrp="1"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5181599" y="4760743"/>
            <a:ext cx="3925389" cy="2097257"/>
          </a:xfrm>
        </p:spPr>
      </p:pic>
      <p:sp>
        <p:nvSpPr>
          <p:cNvPr id="8197" name="TextBox 5"/>
          <p:cNvSpPr txBox="1">
            <a:spLocks noChangeArrowheads="1"/>
          </p:cNvSpPr>
          <p:nvPr/>
        </p:nvSpPr>
        <p:spPr bwMode="auto">
          <a:xfrm>
            <a:off x="5207726" y="4441859"/>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Cherokee Courthouse - Oklahoma</a:t>
            </a:r>
          </a:p>
        </p:txBody>
      </p:sp>
      <p:pic>
        <p:nvPicPr>
          <p:cNvPr id="8198" name="Picture 8" descr="http://www.native-languages.org/natchez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1499" y="1306059"/>
            <a:ext cx="21463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0" descr="New Ecota, Cherokee Capit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3396" y="1367620"/>
            <a:ext cx="321786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Box 8"/>
          <p:cNvSpPr txBox="1">
            <a:spLocks noChangeArrowheads="1"/>
          </p:cNvSpPr>
          <p:nvPr/>
        </p:nvSpPr>
        <p:spPr bwMode="auto">
          <a:xfrm>
            <a:off x="6668589" y="104673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New </a:t>
            </a:r>
            <a:r>
              <a:rPr lang="en-US" altLang="en-US" dirty="0" err="1"/>
              <a:t>Echota</a:t>
            </a:r>
            <a:endParaRPr lang="en-US" altLang="en-US" dirty="0"/>
          </a:p>
        </p:txBody>
      </p:sp>
    </p:spTree>
    <p:extLst>
      <p:ext uri="{BB962C8B-B14F-4D97-AF65-F5344CB8AC3E}">
        <p14:creationId xmlns:p14="http://schemas.microsoft.com/office/powerpoint/2010/main" val="3273218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90600"/>
            <a:ext cx="8991600" cy="5029200"/>
          </a:xfrm>
        </p:spPr>
        <p:txBody>
          <a:bodyPr/>
          <a:lstStyle/>
          <a:p>
            <a:r>
              <a:rPr lang="en-US" sz="2800" dirty="0">
                <a:solidFill>
                  <a:schemeClr val="bg1"/>
                </a:solidFill>
              </a:rPr>
              <a:t>Every Cherokee belonged to a </a:t>
            </a:r>
            <a:r>
              <a:rPr lang="en-US" sz="2800" b="1" dirty="0">
                <a:solidFill>
                  <a:schemeClr val="bg1"/>
                </a:solidFill>
              </a:rPr>
              <a:t>clan</a:t>
            </a:r>
            <a:r>
              <a:rPr lang="en-US" sz="2800" dirty="0">
                <a:solidFill>
                  <a:schemeClr val="bg1"/>
                </a:solidFill>
              </a:rPr>
              <a:t>.</a:t>
            </a:r>
          </a:p>
          <a:p>
            <a:endParaRPr lang="en-US" sz="1050" dirty="0">
              <a:solidFill>
                <a:schemeClr val="bg1"/>
              </a:solidFill>
            </a:endParaRPr>
          </a:p>
          <a:p>
            <a:r>
              <a:rPr lang="en-US" sz="2800" dirty="0">
                <a:solidFill>
                  <a:schemeClr val="bg1"/>
                </a:solidFill>
              </a:rPr>
              <a:t>A clan is a particular group of families that share a common ancestor.</a:t>
            </a:r>
          </a:p>
          <a:p>
            <a:endParaRPr lang="en-US" sz="1050" dirty="0">
              <a:solidFill>
                <a:schemeClr val="bg1"/>
              </a:solidFill>
            </a:endParaRPr>
          </a:p>
          <a:p>
            <a:r>
              <a:rPr lang="en-US" sz="2800" dirty="0">
                <a:solidFill>
                  <a:schemeClr val="bg1"/>
                </a:solidFill>
              </a:rPr>
              <a:t>There were 7 Cherokee clans: Wolf, Paint, Deer, Bird, Wild Potato, Blue, and Longhair.</a:t>
            </a:r>
          </a:p>
          <a:p>
            <a:endParaRPr lang="en-US" sz="1050" dirty="0">
              <a:solidFill>
                <a:schemeClr val="bg1"/>
              </a:solidFill>
            </a:endParaRPr>
          </a:p>
          <a:p>
            <a:r>
              <a:rPr lang="en-US" sz="2800" dirty="0">
                <a:solidFill>
                  <a:schemeClr val="bg1"/>
                </a:solidFill>
              </a:rPr>
              <a:t>People in a clan treated every member of the clan like brothers and sisters, even if they lived in a different village.</a:t>
            </a:r>
          </a:p>
        </p:txBody>
      </p:sp>
      <p:sp>
        <p:nvSpPr>
          <p:cNvPr id="2" name="Title 1"/>
          <p:cNvSpPr>
            <a:spLocks noGrp="1"/>
          </p:cNvSpPr>
          <p:nvPr>
            <p:ph type="title"/>
          </p:nvPr>
        </p:nvSpPr>
        <p:spPr>
          <a:xfrm>
            <a:off x="457200" y="0"/>
            <a:ext cx="8229600" cy="1143000"/>
          </a:xfrm>
        </p:spPr>
        <p:txBody>
          <a:bodyPr/>
          <a:lstStyle/>
          <a:p>
            <a:r>
              <a:rPr lang="en-US" sz="6000" dirty="0">
                <a:solidFill>
                  <a:schemeClr val="bg1"/>
                </a:solidFill>
              </a:rPr>
              <a:t>Cherokee Clans</a:t>
            </a:r>
          </a:p>
        </p:txBody>
      </p:sp>
    </p:spTree>
    <p:extLst>
      <p:ext uri="{BB962C8B-B14F-4D97-AF65-F5344CB8AC3E}">
        <p14:creationId xmlns:p14="http://schemas.microsoft.com/office/powerpoint/2010/main" val="147421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6000" dirty="0">
                <a:solidFill>
                  <a:schemeClr val="bg1"/>
                </a:solidFill>
              </a:rPr>
              <a:t>Cherokee Clothing</a:t>
            </a:r>
          </a:p>
        </p:txBody>
      </p:sp>
      <p:sp>
        <p:nvSpPr>
          <p:cNvPr id="3" name="Content Placeholder 2"/>
          <p:cNvSpPr>
            <a:spLocks noGrp="1"/>
          </p:cNvSpPr>
          <p:nvPr>
            <p:ph idx="1"/>
          </p:nvPr>
        </p:nvSpPr>
        <p:spPr>
          <a:xfrm>
            <a:off x="152400" y="1066800"/>
            <a:ext cx="8839200" cy="1600200"/>
          </a:xfrm>
        </p:spPr>
        <p:txBody>
          <a:bodyPr/>
          <a:lstStyle/>
          <a:p>
            <a:r>
              <a:rPr lang="en-US" sz="2800" dirty="0">
                <a:solidFill>
                  <a:schemeClr val="bg1"/>
                </a:solidFill>
              </a:rPr>
              <a:t>Cherokee wore clothing made from deerskin.</a:t>
            </a:r>
          </a:p>
          <a:p>
            <a:r>
              <a:rPr lang="en-US" sz="2800" dirty="0">
                <a:solidFill>
                  <a:schemeClr val="bg1"/>
                </a:solidFill>
              </a:rPr>
              <a:t>Men commonly decorated their bodies and faces with tattoos or paint. </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rot="21209393">
            <a:off x="430816" y="2642920"/>
            <a:ext cx="3863863" cy="244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97264">
            <a:off x="4948850" y="2481403"/>
            <a:ext cx="3818706" cy="241851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0318" y="4714319"/>
            <a:ext cx="3886200" cy="2145858"/>
          </a:xfrm>
          <a:prstGeom prst="rect">
            <a:avLst/>
          </a:prstGeom>
        </p:spPr>
      </p:pic>
    </p:spTree>
    <p:extLst>
      <p:ext uri="{BB962C8B-B14F-4D97-AF65-F5344CB8AC3E}">
        <p14:creationId xmlns:p14="http://schemas.microsoft.com/office/powerpoint/2010/main" val="347195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883</Template>
  <TotalTime>4366</TotalTime>
  <Words>1295</Words>
  <Application>Microsoft Office PowerPoint</Application>
  <PresentationFormat>On-screen Show (4:3)</PresentationFormat>
  <Paragraphs>127</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Kristen ITC</vt:lpstr>
      <vt:lpstr>Wingdings</vt:lpstr>
      <vt:lpstr>Diseño predeterminado</vt:lpstr>
      <vt:lpstr>Native Americans  of the Southeast:   Cherokee  Creek</vt:lpstr>
      <vt:lpstr>Southeastern Woodlands</vt:lpstr>
      <vt:lpstr>Cherokee</vt:lpstr>
      <vt:lpstr>Where the Cherokee Lived in Georgia</vt:lpstr>
      <vt:lpstr>Cherokee</vt:lpstr>
      <vt:lpstr>Cherokee Villages</vt:lpstr>
      <vt:lpstr>Cherokee Community Life</vt:lpstr>
      <vt:lpstr>Cherokee Clans</vt:lpstr>
      <vt:lpstr>Cherokee Clothing</vt:lpstr>
      <vt:lpstr>Cherokee Daily Life</vt:lpstr>
      <vt:lpstr>Cherokee Daily Life </vt:lpstr>
      <vt:lpstr>Cherokee Daily Life </vt:lpstr>
      <vt:lpstr>Trail of Tears </vt:lpstr>
      <vt:lpstr>  Sequoyah</vt:lpstr>
      <vt:lpstr>  Sequoyah</vt:lpstr>
      <vt:lpstr>  Sequoyah</vt:lpstr>
      <vt:lpstr>Sequoyah</vt:lpstr>
      <vt:lpstr>                 Sequoyah</vt:lpstr>
      <vt:lpstr>Creek</vt:lpstr>
      <vt:lpstr>Southeastern Woodlands</vt:lpstr>
      <vt:lpstr>Creek</vt:lpstr>
      <vt:lpstr>Creek Villages</vt:lpstr>
      <vt:lpstr>Creek Villages</vt:lpstr>
      <vt:lpstr>Creek Clothing</vt:lpstr>
      <vt:lpstr>Creek Roles</vt:lpstr>
      <vt:lpstr>Transportation</vt:lpstr>
    </vt:vector>
  </TitlesOfParts>
  <Company>GCSSD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 Walker</dc:creator>
  <cp:lastModifiedBy>Garrick, Yasmeen</cp:lastModifiedBy>
  <cp:revision>104</cp:revision>
  <cp:lastPrinted>2012-01-10T13:36:41Z</cp:lastPrinted>
  <dcterms:created xsi:type="dcterms:W3CDTF">2012-01-08T22:19:51Z</dcterms:created>
  <dcterms:modified xsi:type="dcterms:W3CDTF">2018-12-09T22:40:23Z</dcterms:modified>
</cp:coreProperties>
</file>